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png"/><Relationship Id="rId8" Type="http://schemas.openxmlformats.org/officeDocument/2006/relationships/image" Target="../media/image43.png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7" Type="http://schemas.openxmlformats.org/officeDocument/2006/relationships/slideLayout" Target="../slideLayouts/slideLayout1.xml"/><Relationship Id="rId16" Type="http://schemas.openxmlformats.org/officeDocument/2006/relationships/image" Target="../media/image51.png"/><Relationship Id="rId15" Type="http://schemas.openxmlformats.org/officeDocument/2006/relationships/image" Target="../media/image50.png"/><Relationship Id="rId14" Type="http://schemas.openxmlformats.org/officeDocument/2006/relationships/image" Target="../media/image49.png"/><Relationship Id="rId13" Type="http://schemas.openxmlformats.org/officeDocument/2006/relationships/image" Target="../media/image48.jpeg"/><Relationship Id="rId12" Type="http://schemas.openxmlformats.org/officeDocument/2006/relationships/image" Target="../media/image47.png"/><Relationship Id="rId11" Type="http://schemas.openxmlformats.org/officeDocument/2006/relationships/image" Target="../media/image46.png"/><Relationship Id="rId10" Type="http://schemas.openxmlformats.org/officeDocument/2006/relationships/image" Target="../media/image45.png"/><Relationship Id="rId1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0.jpeg"/><Relationship Id="rId8" Type="http://schemas.openxmlformats.org/officeDocument/2006/relationships/image" Target="../media/image59.jpeg"/><Relationship Id="rId7" Type="http://schemas.openxmlformats.org/officeDocument/2006/relationships/image" Target="../media/image58.png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3" Type="http://schemas.openxmlformats.org/officeDocument/2006/relationships/image" Target="../media/image54.jpeg"/><Relationship Id="rId23" Type="http://schemas.openxmlformats.org/officeDocument/2006/relationships/slideLayout" Target="../slideLayouts/slideLayout1.xml"/><Relationship Id="rId22" Type="http://schemas.openxmlformats.org/officeDocument/2006/relationships/image" Target="../media/image73.jpeg"/><Relationship Id="rId21" Type="http://schemas.openxmlformats.org/officeDocument/2006/relationships/image" Target="../media/image72.jpeg"/><Relationship Id="rId20" Type="http://schemas.openxmlformats.org/officeDocument/2006/relationships/image" Target="../media/image71.jpeg"/><Relationship Id="rId2" Type="http://schemas.openxmlformats.org/officeDocument/2006/relationships/image" Target="../media/image53.jpeg"/><Relationship Id="rId19" Type="http://schemas.openxmlformats.org/officeDocument/2006/relationships/image" Target="../media/image70.jpeg"/><Relationship Id="rId18" Type="http://schemas.openxmlformats.org/officeDocument/2006/relationships/image" Target="../media/image69.jpeg"/><Relationship Id="rId17" Type="http://schemas.openxmlformats.org/officeDocument/2006/relationships/image" Target="../media/image68.jpeg"/><Relationship Id="rId16" Type="http://schemas.openxmlformats.org/officeDocument/2006/relationships/image" Target="../media/image67.png"/><Relationship Id="rId15" Type="http://schemas.openxmlformats.org/officeDocument/2006/relationships/image" Target="../media/image66.jpeg"/><Relationship Id="rId14" Type="http://schemas.openxmlformats.org/officeDocument/2006/relationships/image" Target="../media/image65.jpeg"/><Relationship Id="rId13" Type="http://schemas.openxmlformats.org/officeDocument/2006/relationships/image" Target="../media/image64.jpeg"/><Relationship Id="rId12" Type="http://schemas.openxmlformats.org/officeDocument/2006/relationships/image" Target="../media/image63.png"/><Relationship Id="rId11" Type="http://schemas.openxmlformats.org/officeDocument/2006/relationships/image" Target="../media/image62.jpeg"/><Relationship Id="rId10" Type="http://schemas.openxmlformats.org/officeDocument/2006/relationships/image" Target="../media/image61.jpeg"/><Relationship Id="rId1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7.png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2.png"/><Relationship Id="rId2" Type="http://schemas.openxmlformats.org/officeDocument/2006/relationships/image" Target="../media/image13.png"/><Relationship Id="rId1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8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6.jpeg"/><Relationship Id="rId3" Type="http://schemas.openxmlformats.org/officeDocument/2006/relationships/image" Target="../media/image85.jpeg"/><Relationship Id="rId2" Type="http://schemas.openxmlformats.org/officeDocument/2006/relationships/image" Target="../media/image84.png"/><Relationship Id="rId1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7.png"/><Relationship Id="rId1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94.png"/><Relationship Id="rId7" Type="http://schemas.openxmlformats.org/officeDocument/2006/relationships/image" Target="../media/image93.png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95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3.png"/><Relationship Id="rId8" Type="http://schemas.openxmlformats.org/officeDocument/2006/relationships/image" Target="../media/image102.png"/><Relationship Id="rId7" Type="http://schemas.openxmlformats.org/officeDocument/2006/relationships/image" Target="../media/image101.png"/><Relationship Id="rId6" Type="http://schemas.openxmlformats.org/officeDocument/2006/relationships/image" Target="../media/image100.png"/><Relationship Id="rId5" Type="http://schemas.openxmlformats.org/officeDocument/2006/relationships/image" Target="../media/image99.jpeg"/><Relationship Id="rId4" Type="http://schemas.openxmlformats.org/officeDocument/2006/relationships/image" Target="../media/image98.png"/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27.png"/><Relationship Id="rId12" Type="http://schemas.openxmlformats.org/officeDocument/2006/relationships/image" Target="../media/image106.png"/><Relationship Id="rId11" Type="http://schemas.openxmlformats.org/officeDocument/2006/relationships/image" Target="../media/image105.png"/><Relationship Id="rId10" Type="http://schemas.openxmlformats.org/officeDocument/2006/relationships/image" Target="../media/image104.png"/><Relationship Id="rId1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4.png"/><Relationship Id="rId8" Type="http://schemas.openxmlformats.org/officeDocument/2006/relationships/image" Target="../media/image113.png"/><Relationship Id="rId7" Type="http://schemas.openxmlformats.org/officeDocument/2006/relationships/image" Target="../media/image112.png"/><Relationship Id="rId6" Type="http://schemas.openxmlformats.org/officeDocument/2006/relationships/image" Target="../media/image111.jpeg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119.png"/><Relationship Id="rId13" Type="http://schemas.openxmlformats.org/officeDocument/2006/relationships/image" Target="../media/image118.png"/><Relationship Id="rId12" Type="http://schemas.openxmlformats.org/officeDocument/2006/relationships/image" Target="../media/image117.png"/><Relationship Id="rId11" Type="http://schemas.openxmlformats.org/officeDocument/2006/relationships/image" Target="../media/image116.png"/><Relationship Id="rId10" Type="http://schemas.openxmlformats.org/officeDocument/2006/relationships/image" Target="../media/image115.png"/><Relationship Id="rId1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8.png"/><Relationship Id="rId8" Type="http://schemas.openxmlformats.org/officeDocument/2006/relationships/image" Target="../media/image127.png"/><Relationship Id="rId7" Type="http://schemas.openxmlformats.org/officeDocument/2006/relationships/image" Target="../media/image126.png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29.png"/><Relationship Id="rId1" Type="http://schemas.openxmlformats.org/officeDocument/2006/relationships/image" Target="../media/image120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30.png"/><Relationship Id="rId1" Type="http://schemas.openxmlformats.org/officeDocument/2006/relationships/image" Target="../media/image11.jpe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0.png"/><Relationship Id="rId2" Type="http://schemas.openxmlformats.org/officeDocument/2006/relationships/image" Target="../media/image137.png"/><Relationship Id="rId1" Type="http://schemas.openxmlformats.org/officeDocument/2006/relationships/image" Target="../media/image136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0.png"/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5.png"/><Relationship Id="rId7" Type="http://schemas.openxmlformats.org/officeDocument/2006/relationships/image" Target="../media/image147.png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48.png"/><Relationship Id="rId11" Type="http://schemas.openxmlformats.org/officeDocument/2006/relationships/image" Target="../media/image7.png"/><Relationship Id="rId10" Type="http://schemas.openxmlformats.org/officeDocument/2006/relationships/image" Target="../media/image13.png"/><Relationship Id="rId1" Type="http://schemas.openxmlformats.org/officeDocument/2006/relationships/image" Target="../media/image14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29.png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1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DF7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/>
          <p:cNvSpPr/>
          <p:nvPr/>
        </p:nvSpPr>
        <p:spPr>
          <a:xfrm>
            <a:off x="3510762" y="3160471"/>
            <a:ext cx="5089525" cy="10788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8295"/>
              </a:lnSpc>
            </a:pPr>
            <a:r>
              <a:rPr sz="7600" b="1" kern="0" spc="-120" baseline="-300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W</a:t>
            </a:r>
            <a:r>
              <a:rPr sz="4900" kern="0" spc="14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sz="7600" b="1" kern="0" spc="-120" baseline="-300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E</a:t>
            </a:r>
            <a:r>
              <a:rPr sz="4900" kern="0" spc="10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7600" b="1" kern="0" spc="-120" baseline="2100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D</a:t>
            </a:r>
            <a:r>
              <a:rPr sz="7000" b="1" kern="0" spc="-120" baseline="2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讲</a:t>
            </a:r>
            <a:r>
              <a:rPr sz="4900" b="1" kern="0" spc="-12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Y</a:t>
            </a:r>
            <a:r>
              <a:rPr sz="4500" b="1" kern="0" spc="-1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</a:t>
            </a:r>
            <a:r>
              <a:rPr sz="4900" b="1" kern="0" spc="-246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O</a:t>
            </a:r>
            <a:r>
              <a:rPr sz="7600" b="1" kern="0" spc="940" baseline="-300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U</a:t>
            </a:r>
            <a:endParaRPr sz="7600" baseline="-3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619343" y="3173171"/>
            <a:ext cx="792098" cy="104589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660874" y="3173171"/>
            <a:ext cx="808863" cy="10458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818864" y="3173171"/>
            <a:ext cx="808863" cy="104589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869307" y="1964435"/>
            <a:ext cx="2743073" cy="50393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572000" y="4384675"/>
            <a:ext cx="3020059" cy="18732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5399404" y="4680584"/>
            <a:ext cx="1362710" cy="1695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picture 2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42759"/>
          </a:xfrm>
          <a:prstGeom prst="rect">
            <a:avLst/>
          </a:prstGeom>
        </p:spPr>
      </p:pic>
      <p:sp>
        <p:nvSpPr>
          <p:cNvPr id="206" name="textbox 206"/>
          <p:cNvSpPr/>
          <p:nvPr/>
        </p:nvSpPr>
        <p:spPr>
          <a:xfrm>
            <a:off x="407062" y="248017"/>
            <a:ext cx="10742930" cy="4940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2700" b="1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</a:t>
            </a:r>
            <a:r>
              <a:rPr sz="2700" b="1" kern="0" spc="-7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未来企业的竞争，不仅是技术的竞争</a:t>
            </a:r>
            <a:r>
              <a:rPr sz="2700" b="1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，更是</a:t>
            </a:r>
            <a:r>
              <a:rPr sz="3200" b="1" kern="0" spc="6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资源</a:t>
            </a:r>
            <a:r>
              <a:rPr sz="2700" b="1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sz="3200" b="1" kern="0" spc="6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资本</a:t>
            </a:r>
            <a:r>
              <a:rPr sz="2700" b="1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的竞争！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8" name="picture 2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358627" y="6367271"/>
            <a:ext cx="1642871" cy="30175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box 210"/>
          <p:cNvSpPr/>
          <p:nvPr/>
        </p:nvSpPr>
        <p:spPr>
          <a:xfrm>
            <a:off x="347979" y="467486"/>
            <a:ext cx="9268459" cy="5283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955"/>
              </a:lnSpc>
            </a:pPr>
            <a:r>
              <a:rPr sz="4600" b="1" kern="0" spc="30" baseline="300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4、丰富的产品系列</a:t>
            </a:r>
            <a:r>
              <a:rPr sz="2900" b="1" kern="0" spc="64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kern="0" spc="0" baseline="17000" dirty="0">
                <a:solidFill>
                  <a:srgbClr val="87878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TWS</a:t>
            </a:r>
            <a:r>
              <a:rPr sz="2700" kern="0" spc="30" baseline="17000" dirty="0">
                <a:solidFill>
                  <a:srgbClr val="87878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耳机和充电盒</a:t>
            </a:r>
            <a:r>
              <a:rPr sz="1700" kern="0" spc="30" dirty="0">
                <a:solidFill>
                  <a:srgbClr val="87878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kern="0" spc="30" baseline="1700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智能手表</a:t>
            </a:r>
            <a:r>
              <a:rPr sz="1700" kern="0" spc="3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kern="0" spc="30" baseline="1700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颈挂耳机</a:t>
            </a:r>
            <a:r>
              <a:rPr sz="1700" kern="0" spc="3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kern="0" spc="30" baseline="1700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蓝牙音箱</a:t>
            </a:r>
            <a:r>
              <a:rPr sz="1700" kern="0" spc="3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kern="0" spc="30" baseline="1700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电池应用</a:t>
            </a:r>
            <a:endParaRPr sz="2700" baseline="17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12" name="picture 2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929383" y="3076956"/>
            <a:ext cx="2034539" cy="1909571"/>
          </a:xfrm>
          <a:prstGeom prst="rect">
            <a:avLst/>
          </a:prstGeom>
        </p:spPr>
      </p:pic>
      <p:pic>
        <p:nvPicPr>
          <p:cNvPr id="214" name="picture 2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213847" y="1278635"/>
            <a:ext cx="1978152" cy="1685531"/>
          </a:xfrm>
          <a:prstGeom prst="rect">
            <a:avLst/>
          </a:prstGeom>
        </p:spPr>
      </p:pic>
      <p:pic>
        <p:nvPicPr>
          <p:cNvPr id="216" name="picture 2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456684" y="3127247"/>
            <a:ext cx="1653019" cy="1921764"/>
          </a:xfrm>
          <a:prstGeom prst="rect">
            <a:avLst/>
          </a:prstGeom>
        </p:spPr>
      </p:pic>
      <p:pic>
        <p:nvPicPr>
          <p:cNvPr id="218" name="picture 2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927242" y="3244595"/>
            <a:ext cx="2021940" cy="1562100"/>
          </a:xfrm>
          <a:prstGeom prst="rect">
            <a:avLst/>
          </a:prstGeom>
        </p:spPr>
      </p:pic>
      <p:pic>
        <p:nvPicPr>
          <p:cNvPr id="220" name="picture 2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243925" y="3264408"/>
            <a:ext cx="1837335" cy="1601723"/>
          </a:xfrm>
          <a:prstGeom prst="rect">
            <a:avLst/>
          </a:prstGeom>
        </p:spPr>
      </p:pic>
      <p:pic>
        <p:nvPicPr>
          <p:cNvPr id="222" name="picture 2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069397" y="5169725"/>
            <a:ext cx="1737042" cy="1590243"/>
          </a:xfrm>
          <a:prstGeom prst="rect">
            <a:avLst/>
          </a:prstGeom>
        </p:spPr>
      </p:pic>
      <p:pic>
        <p:nvPicPr>
          <p:cNvPr id="224" name="picture 2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460299" y="5245608"/>
            <a:ext cx="1698523" cy="1610867"/>
          </a:xfrm>
          <a:prstGeom prst="rect">
            <a:avLst/>
          </a:prstGeom>
        </p:spPr>
      </p:pic>
      <p:pic>
        <p:nvPicPr>
          <p:cNvPr id="226" name="picture 2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0504931" y="5164835"/>
            <a:ext cx="1604771" cy="1693164"/>
          </a:xfrm>
          <a:prstGeom prst="rect">
            <a:avLst/>
          </a:prstGeom>
        </p:spPr>
      </p:pic>
      <p:pic>
        <p:nvPicPr>
          <p:cNvPr id="228" name="picture 2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949195" y="5242559"/>
            <a:ext cx="1993392" cy="1292352"/>
          </a:xfrm>
          <a:prstGeom prst="rect">
            <a:avLst/>
          </a:prstGeom>
        </p:spPr>
      </p:pic>
      <p:pic>
        <p:nvPicPr>
          <p:cNvPr id="230" name="picture 2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4369308" y="3354323"/>
            <a:ext cx="1386141" cy="1442935"/>
          </a:xfrm>
          <a:prstGeom prst="rect">
            <a:avLst/>
          </a:prstGeom>
        </p:spPr>
      </p:pic>
      <p:pic>
        <p:nvPicPr>
          <p:cNvPr id="232" name="picture 2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8613787" y="5268467"/>
            <a:ext cx="1158100" cy="1415250"/>
          </a:xfrm>
          <a:prstGeom prst="rect">
            <a:avLst/>
          </a:prstGeom>
        </p:spPr>
      </p:pic>
      <p:pic>
        <p:nvPicPr>
          <p:cNvPr id="234" name="picture 23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336804" y="5349824"/>
            <a:ext cx="1298447" cy="1153084"/>
          </a:xfrm>
          <a:prstGeom prst="rect">
            <a:avLst/>
          </a:prstGeom>
        </p:spPr>
      </p:pic>
      <p:pic>
        <p:nvPicPr>
          <p:cNvPr id="236" name="picture 23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495934" y="3326891"/>
            <a:ext cx="957618" cy="1409700"/>
          </a:xfrm>
          <a:prstGeom prst="rect">
            <a:avLst/>
          </a:prstGeom>
        </p:spPr>
      </p:pic>
      <p:pic>
        <p:nvPicPr>
          <p:cNvPr id="238" name="picture 23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6690359" y="1419415"/>
            <a:ext cx="879347" cy="1467040"/>
          </a:xfrm>
          <a:prstGeom prst="rect">
            <a:avLst/>
          </a:prstGeom>
        </p:spPr>
      </p:pic>
      <p:pic>
        <p:nvPicPr>
          <p:cNvPr id="240" name="picture 24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8548243" y="1490471"/>
            <a:ext cx="1002665" cy="1271016"/>
          </a:xfrm>
          <a:prstGeom prst="rect">
            <a:avLst/>
          </a:prstGeom>
        </p:spPr>
      </p:pic>
      <p:pic>
        <p:nvPicPr>
          <p:cNvPr id="242" name="picture 24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4338828" y="1645920"/>
            <a:ext cx="1150620" cy="94945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box 244"/>
          <p:cNvSpPr/>
          <p:nvPr/>
        </p:nvSpPr>
        <p:spPr>
          <a:xfrm>
            <a:off x="307720" y="384936"/>
            <a:ext cx="11578590" cy="5283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955"/>
              </a:lnSpc>
            </a:pPr>
            <a:r>
              <a:rPr sz="4600" b="1" kern="0" spc="30" baseline="400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5、应用领域</a:t>
            </a:r>
            <a:r>
              <a:rPr sz="2900" b="1" kern="0" spc="24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700" b="1" kern="0" spc="30" baseline="-1000" dirty="0">
                <a:solidFill>
                  <a:srgbClr val="87878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固态</a:t>
            </a:r>
            <a:r>
              <a:rPr sz="2700" kern="0" spc="30" baseline="-1000" dirty="0">
                <a:solidFill>
                  <a:srgbClr val="87878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电池技术的输入和应用，将全面提升动力、储能、可穿戴及</a:t>
            </a:r>
            <a:r>
              <a:rPr sz="2700" kern="0" spc="20" baseline="-1000" dirty="0">
                <a:solidFill>
                  <a:srgbClr val="87878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3C数码锂电池的性能和价值</a:t>
            </a:r>
            <a:endParaRPr sz="2700" baseline="-1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46" name="picture 2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081860" y="3144101"/>
            <a:ext cx="1735709" cy="1100239"/>
          </a:xfrm>
          <a:prstGeom prst="rect">
            <a:avLst/>
          </a:prstGeom>
        </p:spPr>
      </p:pic>
      <p:pic>
        <p:nvPicPr>
          <p:cNvPr id="248" name="picture 2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291660" y="1743455"/>
            <a:ext cx="1757045" cy="1075944"/>
          </a:xfrm>
          <a:prstGeom prst="rect">
            <a:avLst/>
          </a:prstGeom>
        </p:spPr>
      </p:pic>
      <p:pic>
        <p:nvPicPr>
          <p:cNvPr id="250" name="picture 2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491216" y="1699259"/>
            <a:ext cx="1581911" cy="1088135"/>
          </a:xfrm>
          <a:prstGeom prst="rect">
            <a:avLst/>
          </a:prstGeom>
        </p:spPr>
      </p:pic>
      <p:pic>
        <p:nvPicPr>
          <p:cNvPr id="252" name="picture 2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386071" y="5667755"/>
            <a:ext cx="1696211" cy="987551"/>
          </a:xfrm>
          <a:prstGeom prst="rect">
            <a:avLst/>
          </a:prstGeom>
        </p:spPr>
      </p:pic>
      <p:pic>
        <p:nvPicPr>
          <p:cNvPr id="254" name="picture 2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502907" y="1668779"/>
            <a:ext cx="1538592" cy="1074420"/>
          </a:xfrm>
          <a:prstGeom prst="rect">
            <a:avLst/>
          </a:prstGeom>
        </p:spPr>
      </p:pic>
      <p:pic>
        <p:nvPicPr>
          <p:cNvPr id="256" name="picture 2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631435" y="4457700"/>
            <a:ext cx="1334668" cy="1103376"/>
          </a:xfrm>
          <a:prstGeom prst="rect">
            <a:avLst/>
          </a:prstGeom>
        </p:spPr>
      </p:pic>
      <p:pic>
        <p:nvPicPr>
          <p:cNvPr id="258" name="picture 2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036064" y="4469892"/>
            <a:ext cx="1450530" cy="1008887"/>
          </a:xfrm>
          <a:prstGeom prst="rect">
            <a:avLst/>
          </a:prstGeom>
        </p:spPr>
      </p:pic>
      <p:pic>
        <p:nvPicPr>
          <p:cNvPr id="260" name="picture 26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725590" y="2892704"/>
            <a:ext cx="1099959" cy="1319529"/>
          </a:xfrm>
          <a:prstGeom prst="rect">
            <a:avLst/>
          </a:prstGeom>
        </p:spPr>
      </p:pic>
      <p:pic>
        <p:nvPicPr>
          <p:cNvPr id="262" name="picture 26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8802763" y="4244340"/>
            <a:ext cx="1427822" cy="990485"/>
          </a:xfrm>
          <a:prstGeom prst="rect">
            <a:avLst/>
          </a:prstGeom>
        </p:spPr>
      </p:pic>
      <p:pic>
        <p:nvPicPr>
          <p:cNvPr id="264" name="picture 26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2316479" y="1600200"/>
            <a:ext cx="1461515" cy="926591"/>
          </a:xfrm>
          <a:prstGeom prst="rect">
            <a:avLst/>
          </a:prstGeom>
        </p:spPr>
      </p:pic>
      <p:pic>
        <p:nvPicPr>
          <p:cNvPr id="266" name="picture 26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6736563" y="5520208"/>
            <a:ext cx="1206296" cy="1032903"/>
          </a:xfrm>
          <a:prstGeom prst="rect">
            <a:avLst/>
          </a:prstGeom>
        </p:spPr>
      </p:pic>
      <p:pic>
        <p:nvPicPr>
          <p:cNvPr id="268" name="picture 26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8763343" y="3152216"/>
            <a:ext cx="1483918" cy="832573"/>
          </a:xfrm>
          <a:prstGeom prst="rect">
            <a:avLst/>
          </a:prstGeom>
        </p:spPr>
      </p:pic>
      <p:pic>
        <p:nvPicPr>
          <p:cNvPr id="270" name="picture 27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8744711" y="1699259"/>
            <a:ext cx="1100328" cy="969264"/>
          </a:xfrm>
          <a:prstGeom prst="rect">
            <a:avLst/>
          </a:prstGeom>
        </p:spPr>
      </p:pic>
      <p:pic>
        <p:nvPicPr>
          <p:cNvPr id="272" name="picture 27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10759630" y="3010166"/>
            <a:ext cx="957998" cy="1087831"/>
          </a:xfrm>
          <a:prstGeom prst="rect">
            <a:avLst/>
          </a:prstGeom>
        </p:spPr>
      </p:pic>
      <p:pic>
        <p:nvPicPr>
          <p:cNvPr id="274" name="picture 27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10706163" y="4261104"/>
            <a:ext cx="847242" cy="1171943"/>
          </a:xfrm>
          <a:prstGeom prst="rect">
            <a:avLst/>
          </a:prstGeom>
        </p:spPr>
      </p:pic>
      <p:pic>
        <p:nvPicPr>
          <p:cNvPr id="276" name="picture 27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6514096" y="4638255"/>
            <a:ext cx="1475752" cy="605828"/>
          </a:xfrm>
          <a:prstGeom prst="rect">
            <a:avLst/>
          </a:prstGeom>
        </p:spPr>
      </p:pic>
      <p:pic>
        <p:nvPicPr>
          <p:cNvPr id="278" name="picture 27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10441457" y="5667755"/>
            <a:ext cx="1227759" cy="694499"/>
          </a:xfrm>
          <a:prstGeom prst="rect">
            <a:avLst/>
          </a:prstGeom>
        </p:spPr>
      </p:pic>
      <p:pic>
        <p:nvPicPr>
          <p:cNvPr id="280" name="picture 28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8921572" y="5632818"/>
            <a:ext cx="935621" cy="897521"/>
          </a:xfrm>
          <a:prstGeom prst="rect">
            <a:avLst/>
          </a:prstGeom>
        </p:spPr>
      </p:pic>
      <p:pic>
        <p:nvPicPr>
          <p:cNvPr id="282" name="picture 28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449580" y="4594859"/>
            <a:ext cx="998219" cy="797052"/>
          </a:xfrm>
          <a:prstGeom prst="rect">
            <a:avLst/>
          </a:prstGeom>
        </p:spPr>
      </p:pic>
      <p:pic>
        <p:nvPicPr>
          <p:cNvPr id="284" name="picture 28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2316479" y="5885688"/>
            <a:ext cx="1115567" cy="553211"/>
          </a:xfrm>
          <a:prstGeom prst="rect">
            <a:avLst/>
          </a:prstGeom>
        </p:spPr>
      </p:pic>
      <p:pic>
        <p:nvPicPr>
          <p:cNvPr id="286" name="picture 28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662940" y="3177540"/>
            <a:ext cx="541020" cy="1018031"/>
          </a:xfrm>
          <a:prstGeom prst="rect">
            <a:avLst/>
          </a:prstGeom>
        </p:spPr>
      </p:pic>
      <p:pic>
        <p:nvPicPr>
          <p:cNvPr id="288" name="picture 28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4991100" y="3099816"/>
            <a:ext cx="486155" cy="112166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picture 2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292" name="picture 2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967229" y="1311275"/>
            <a:ext cx="9604375" cy="4965065"/>
          </a:xfrm>
          <a:prstGeom prst="rect">
            <a:avLst/>
          </a:prstGeom>
        </p:spPr>
      </p:pic>
      <p:pic>
        <p:nvPicPr>
          <p:cNvPr id="294" name="picture 2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107179" y="495934"/>
            <a:ext cx="5473700" cy="450215"/>
          </a:xfrm>
          <a:prstGeom prst="rect">
            <a:avLst/>
          </a:prstGeom>
        </p:spPr>
      </p:pic>
      <p:sp>
        <p:nvSpPr>
          <p:cNvPr id="296" name="textbox 296"/>
          <p:cNvSpPr/>
          <p:nvPr/>
        </p:nvSpPr>
        <p:spPr>
          <a:xfrm>
            <a:off x="343788" y="369061"/>
            <a:ext cx="2145029" cy="5283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955"/>
              </a:lnSpc>
            </a:pPr>
            <a:r>
              <a:rPr sz="2900" b="1" kern="0" spc="4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6、</a:t>
            </a:r>
            <a:r>
              <a:rPr sz="2900" b="1" kern="0" spc="-73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900" b="1" kern="0" spc="40" dirty="0">
                <a:solidFill>
                  <a:srgbClr val="00B05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优质客户</a:t>
            </a:r>
            <a:endParaRPr sz="2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picture 29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00" name="textbox 300"/>
          <p:cNvSpPr/>
          <p:nvPr/>
        </p:nvSpPr>
        <p:spPr>
          <a:xfrm>
            <a:off x="4079018" y="3467922"/>
            <a:ext cx="4069079" cy="9207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3000"/>
              </a:lnSpc>
              <a:spcBef>
                <a:spcPts val="0"/>
              </a:spcBef>
            </a:pPr>
            <a:r>
              <a:rPr sz="8000" b="1" kern="0" spc="-13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PART</a:t>
            </a:r>
            <a:r>
              <a:rPr sz="8000" kern="0" spc="47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8000" b="1" kern="0" spc="-13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TWO</a:t>
            </a:r>
            <a:endParaRPr sz="8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2" name="textbox 302"/>
          <p:cNvSpPr/>
          <p:nvPr/>
        </p:nvSpPr>
        <p:spPr>
          <a:xfrm>
            <a:off x="4030522" y="3811270"/>
            <a:ext cx="4129404" cy="7346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5300" kern="0" spc="8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人才培养模式</a:t>
            </a:r>
            <a:endParaRPr sz="5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6" name="group 36"/>
          <p:cNvGrpSpPr/>
          <p:nvPr/>
        </p:nvGrpSpPr>
        <p:grpSpPr>
          <a:xfrm rot="21600000">
            <a:off x="5398008" y="1636395"/>
            <a:ext cx="1382522" cy="1382395"/>
            <a:chOff x="0" y="0"/>
            <a:chExt cx="1382522" cy="1382395"/>
          </a:xfrm>
        </p:grpSpPr>
        <p:sp>
          <p:nvSpPr>
            <p:cNvPr id="304" name="path 304"/>
            <p:cNvSpPr/>
            <p:nvPr/>
          </p:nvSpPr>
          <p:spPr>
            <a:xfrm>
              <a:off x="0" y="0"/>
              <a:ext cx="1382522" cy="1382395"/>
            </a:xfrm>
            <a:custGeom>
              <a:avLst/>
              <a:gdLst/>
              <a:ahLst/>
              <a:cxnLst/>
              <a:rect l="0" t="0" r="0" b="0"/>
              <a:pathLst>
                <a:path w="2177" h="2177">
                  <a:moveTo>
                    <a:pt x="0" y="1087"/>
                  </a:moveTo>
                  <a:cubicBezTo>
                    <a:pt x="0" y="487"/>
                    <a:pt x="487" y="0"/>
                    <a:pt x="1088" y="0"/>
                  </a:cubicBezTo>
                  <a:cubicBezTo>
                    <a:pt x="1689" y="0"/>
                    <a:pt x="2177" y="487"/>
                    <a:pt x="2177" y="1088"/>
                  </a:cubicBezTo>
                  <a:cubicBezTo>
                    <a:pt x="2177" y="1689"/>
                    <a:pt x="1689" y="2177"/>
                    <a:pt x="1088" y="2177"/>
                  </a:cubicBezTo>
                  <a:cubicBezTo>
                    <a:pt x="487" y="2177"/>
                    <a:pt x="0" y="1689"/>
                    <a:pt x="0" y="1087"/>
                  </a:cubicBezTo>
                </a:path>
              </a:pathLst>
            </a:custGeom>
            <a:solidFill>
              <a:srgbClr val="32435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6" name="textbox 306"/>
            <p:cNvSpPr/>
            <p:nvPr/>
          </p:nvSpPr>
          <p:spPr>
            <a:xfrm>
              <a:off x="-12700" y="-12700"/>
              <a:ext cx="1408430" cy="146938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2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407035" algn="l" rtl="0" eaLnBrk="0">
                <a:lnSpc>
                  <a:spcPct val="88000"/>
                </a:lnSpc>
                <a:spcBef>
                  <a:spcPts val="5"/>
                </a:spcBef>
              </a:pPr>
              <a:r>
                <a:rPr sz="4700" kern="0" spc="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叁</a:t>
              </a:r>
              <a:endParaRPr sz="4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8" name="group 38"/>
          <p:cNvGrpSpPr/>
          <p:nvPr/>
        </p:nvGrpSpPr>
        <p:grpSpPr>
          <a:xfrm rot="21600000">
            <a:off x="4804042" y="4876523"/>
            <a:ext cx="2590103" cy="353743"/>
            <a:chOff x="0" y="0"/>
            <a:chExt cx="2590103" cy="353743"/>
          </a:xfrm>
        </p:grpSpPr>
        <p:pic>
          <p:nvPicPr>
            <p:cNvPr id="308" name="picture 30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36430" y="90009"/>
              <a:ext cx="2553672" cy="263733"/>
            </a:xfrm>
            <a:prstGeom prst="rect">
              <a:avLst/>
            </a:prstGeom>
          </p:spPr>
        </p:pic>
        <p:sp>
          <p:nvSpPr>
            <p:cNvPr id="310" name="textbox 310"/>
            <p:cNvSpPr/>
            <p:nvPr/>
          </p:nvSpPr>
          <p:spPr>
            <a:xfrm>
              <a:off x="-12700" y="-12700"/>
              <a:ext cx="2604770" cy="35432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ts val="2590"/>
                </a:lnSpc>
              </a:pPr>
              <a:r>
                <a:rPr sz="2000" kern="0" spc="-30" dirty="0">
                  <a:solidFill>
                    <a:srgbClr val="32435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Talent training</a:t>
              </a:r>
              <a:r>
                <a:rPr sz="2000" kern="0" spc="230" dirty="0">
                  <a:solidFill>
                    <a:srgbClr val="32435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2000" kern="0" spc="-30" dirty="0">
                  <a:solidFill>
                    <a:srgbClr val="32435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model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picture 3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320800" y="2061845"/>
            <a:ext cx="2757170" cy="2527934"/>
          </a:xfrm>
          <a:prstGeom prst="rect">
            <a:avLst/>
          </a:prstGeom>
        </p:spPr>
      </p:pic>
      <p:pic>
        <p:nvPicPr>
          <p:cNvPr id="314" name="picture 3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711700" y="2061845"/>
            <a:ext cx="2757169" cy="2527934"/>
          </a:xfrm>
          <a:prstGeom prst="rect">
            <a:avLst/>
          </a:prstGeom>
        </p:spPr>
      </p:pic>
      <p:pic>
        <p:nvPicPr>
          <p:cNvPr id="316" name="picture 3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102600" y="2061845"/>
            <a:ext cx="2757169" cy="2527934"/>
          </a:xfrm>
          <a:prstGeom prst="rect">
            <a:avLst/>
          </a:prstGeom>
        </p:spPr>
      </p:pic>
      <p:sp>
        <p:nvSpPr>
          <p:cNvPr id="318" name="textbox 318"/>
          <p:cNvSpPr/>
          <p:nvPr/>
        </p:nvSpPr>
        <p:spPr>
          <a:xfrm>
            <a:off x="4946743" y="4872354"/>
            <a:ext cx="2257425" cy="16109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08940" algn="l" rtl="0" eaLnBrk="0">
              <a:lnSpc>
                <a:spcPct val="87000"/>
              </a:lnSpc>
            </a:pPr>
            <a:r>
              <a:rPr sz="2300" b="1" kern="0" spc="9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利益驱动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0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27000"/>
              </a:lnSpc>
              <a:spcBef>
                <a:spcPts val="5"/>
              </a:spcBef>
            </a:pPr>
            <a:r>
              <a:rPr sz="1500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把帮扶新人成长作为公司</a:t>
            </a:r>
            <a:r>
              <a:rPr sz="1500" kern="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干部晋升调薪的重点考核</a:t>
            </a:r>
            <a:r>
              <a:rPr sz="1500" kern="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14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指标,让每一位师傅更有</a:t>
            </a:r>
            <a:r>
              <a:rPr sz="1500" kern="0" spc="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1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动力和责任培养新人！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0" name="textbox 320"/>
          <p:cNvSpPr/>
          <p:nvPr/>
        </p:nvSpPr>
        <p:spPr>
          <a:xfrm>
            <a:off x="4271903" y="450215"/>
            <a:ext cx="4292600" cy="8108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6180"/>
              </a:lnSpc>
            </a:pPr>
            <a:r>
              <a:rPr sz="3100" kern="0" spc="-520" baseline="4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5900" b="1" kern="0" spc="-520" baseline="210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</a:t>
            </a:r>
            <a:r>
              <a:rPr sz="3100" kern="0" spc="-520" baseline="4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3700" b="1" kern="0" spc="-4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sz="2000" kern="0" spc="-4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师</a:t>
            </a:r>
            <a:r>
              <a:rPr sz="3700" b="1" kern="0" spc="-4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R</a:t>
            </a:r>
            <a:r>
              <a:rPr sz="2000" kern="0" spc="-4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徒</a:t>
            </a:r>
            <a:r>
              <a:rPr sz="3700" b="1" kern="0" spc="-46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</a:t>
            </a:r>
            <a:r>
              <a:rPr sz="2000" kern="0" spc="6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</a:t>
            </a:r>
            <a:r>
              <a:rPr sz="3100" kern="0" spc="60" baseline="4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</a:t>
            </a:r>
            <a:r>
              <a:rPr sz="5900" b="1" kern="0" spc="60" baseline="210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F</a:t>
            </a:r>
            <a:r>
              <a:rPr sz="3100" kern="0" spc="60" baseline="4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才</a:t>
            </a:r>
            <a:r>
              <a:rPr sz="5900" b="1" kern="0" spc="-1070" baseline="210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O</a:t>
            </a:r>
            <a:r>
              <a:rPr sz="2000" kern="0" spc="36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培</a:t>
            </a:r>
            <a:r>
              <a:rPr sz="3700" b="1" kern="0" spc="-12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U</a:t>
            </a:r>
            <a:r>
              <a:rPr sz="2000" kern="0" spc="53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养</a:t>
            </a:r>
            <a:r>
              <a:rPr sz="3700" b="1" kern="0" spc="-137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R</a:t>
            </a:r>
            <a:r>
              <a:rPr sz="3100" kern="0" spc="940" baseline="4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模式</a:t>
            </a:r>
            <a:endParaRPr sz="3100" baseline="4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2" name="textbox 322"/>
          <p:cNvSpPr/>
          <p:nvPr/>
        </p:nvSpPr>
        <p:spPr>
          <a:xfrm>
            <a:off x="1545885" y="4872659"/>
            <a:ext cx="2054225" cy="15919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22910" algn="l" rtl="0" eaLnBrk="0">
              <a:lnSpc>
                <a:spcPct val="88000"/>
              </a:lnSpc>
            </a:pPr>
            <a:r>
              <a:rPr sz="2300" b="1" kern="0" spc="8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强力保障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8000"/>
              </a:lnSpc>
              <a:spcBef>
                <a:spcPts val="1255"/>
              </a:spcBef>
            </a:pPr>
            <a:r>
              <a:rPr sz="1500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入职即签订正式劳动合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6670" algn="l" rtl="0" eaLnBrk="0">
              <a:lnSpc>
                <a:spcPct val="87000"/>
              </a:lnSpc>
              <a:spcBef>
                <a:spcPts val="730"/>
              </a:spcBef>
            </a:pPr>
            <a:r>
              <a:rPr sz="1500" kern="0" spc="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同，购买五险一金，把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8000"/>
              </a:lnSpc>
              <a:spcBef>
                <a:spcPts val="720"/>
              </a:spcBef>
            </a:pPr>
            <a:r>
              <a:rPr sz="1500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每一位大学生当成正式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16865" algn="l" rtl="0" eaLnBrk="0">
              <a:lnSpc>
                <a:spcPts val="2060"/>
              </a:lnSpc>
              <a:spcBef>
                <a:spcPts val="420"/>
              </a:spcBef>
            </a:pPr>
            <a:r>
              <a:rPr sz="1500" kern="0" spc="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技术骨干培养！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4" name="textbox 324"/>
          <p:cNvSpPr/>
          <p:nvPr/>
        </p:nvSpPr>
        <p:spPr>
          <a:xfrm>
            <a:off x="8328698" y="4870830"/>
            <a:ext cx="2052954" cy="13017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19100" algn="l" rtl="0" eaLnBrk="0">
              <a:lnSpc>
                <a:spcPct val="88000"/>
              </a:lnSpc>
            </a:pPr>
            <a:r>
              <a:rPr sz="2300" b="1" kern="0" spc="8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荣誉激励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8000"/>
              </a:lnSpc>
              <a:spcBef>
                <a:spcPts val="1250"/>
              </a:spcBef>
            </a:pPr>
            <a:r>
              <a:rPr sz="1500" kern="0" spc="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感恩日、</a:t>
            </a:r>
            <a:r>
              <a:rPr sz="1500" kern="0" spc="-3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拜师仪式等活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8000"/>
              </a:lnSpc>
              <a:spcBef>
                <a:spcPts val="710"/>
              </a:spcBef>
            </a:pPr>
            <a:r>
              <a:rPr sz="1500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动增强师徒情感，扩大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3190" algn="l" rtl="0" eaLnBrk="0">
              <a:lnSpc>
                <a:spcPts val="2060"/>
              </a:lnSpc>
              <a:spcBef>
                <a:spcPts val="425"/>
              </a:spcBef>
            </a:pPr>
            <a:r>
              <a:rPr sz="1500" kern="0" spc="7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师傅带徒弟荣誉感！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26" name="picture 3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0358627" y="6367271"/>
            <a:ext cx="1642871" cy="301752"/>
          </a:xfrm>
          <a:prstGeom prst="rect">
            <a:avLst/>
          </a:prstGeom>
        </p:spPr>
      </p:pic>
      <p:pic>
        <p:nvPicPr>
          <p:cNvPr id="328" name="picture 3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714750" y="1361440"/>
            <a:ext cx="4711064" cy="7619"/>
          </a:xfrm>
          <a:prstGeom prst="rect">
            <a:avLst/>
          </a:prstGeom>
        </p:spPr>
      </p:pic>
      <p:sp>
        <p:nvSpPr>
          <p:cNvPr id="330" name="rect 330"/>
          <p:cNvSpPr/>
          <p:nvPr/>
        </p:nvSpPr>
        <p:spPr>
          <a:xfrm>
            <a:off x="5049011" y="1306067"/>
            <a:ext cx="2042159" cy="96011"/>
          </a:xfrm>
          <a:prstGeom prst="rect">
            <a:avLst/>
          </a:prstGeom>
          <a:solidFill>
            <a:srgbClr val="F4DF7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picture 3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34" name="table 334"/>
          <p:cNvGraphicFramePr>
            <a:graphicFrameLocks noGrp="1"/>
          </p:cNvGraphicFramePr>
          <p:nvPr/>
        </p:nvGraphicFramePr>
        <p:xfrm>
          <a:off x="786295" y="1143508"/>
          <a:ext cx="10752454" cy="5194935"/>
        </p:xfrm>
        <a:graphic>
          <a:graphicData uri="http://schemas.openxmlformats.org/drawingml/2006/table">
            <a:tbl>
              <a:tblPr/>
              <a:tblGrid>
                <a:gridCol w="1580515"/>
                <a:gridCol w="2098675"/>
                <a:gridCol w="2176779"/>
                <a:gridCol w="2123439"/>
                <a:gridCol w="1228089"/>
                <a:gridCol w="1544955"/>
              </a:tblGrid>
              <a:tr h="3384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605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400" b="1" kern="0" spc="-9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“锂想·匠心”</a:t>
                      </a:r>
                      <a:r>
                        <a:rPr sz="1400" b="1" kern="0" spc="-2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b="1" kern="0" spc="-9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- 技术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6690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9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“锂想·匠心”</a:t>
                      </a:r>
                      <a:r>
                        <a:rPr sz="1400" b="1" kern="0" spc="-2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b="1" kern="0" spc="-9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- 管理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6690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400" b="1" kern="0" spc="-9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“锂想·匠心”</a:t>
                      </a:r>
                      <a:r>
                        <a:rPr sz="1400" b="1" kern="0" spc="-2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b="1" kern="0" spc="-9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- 文职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59080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职级类别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3939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综合薪资水平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</a:tr>
              <a:tr h="3517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969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入职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980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管培生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74980" algn="l" rtl="0" eaLnBrk="0">
                        <a:lnSpc>
                          <a:spcPts val="1815"/>
                        </a:lnSpc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技1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0200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5300-6000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4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4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985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4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3个月晋升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2710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CC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考核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34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CC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考核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34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CC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考核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29565" algn="l" rtl="0" eaLnBrk="0">
                        <a:lnSpc>
                          <a:spcPts val="1815"/>
                        </a:lnSpc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5300-6000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790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980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一级技工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461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助理组长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461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助理文员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74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9855" algn="l" rtl="0" eaLnBrk="0">
                        <a:lnSpc>
                          <a:spcPts val="1815"/>
                        </a:lnSpc>
                        <a:spcBef>
                          <a:spcPts val="5"/>
                        </a:spcBef>
                      </a:pPr>
                      <a:r>
                        <a:rPr sz="1400" kern="0" spc="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3个月~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2710" algn="l" rtl="0" eaLnBrk="0">
                        <a:lnSpc>
                          <a:spcPts val="1425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CC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考核1个月+考试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345" algn="l" rtl="0" eaLnBrk="0">
                        <a:lnSpc>
                          <a:spcPts val="1425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CC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考核连续2个月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345" algn="l" rtl="0" eaLnBrk="0">
                        <a:lnSpc>
                          <a:spcPts val="1425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CC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考核1个月+考试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24485" algn="l" rtl="0" eaLnBrk="0">
                        <a:lnSpc>
                          <a:spcPts val="1815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6000-7000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790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6520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二级技工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34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初级组长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345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初级文员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74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7950" algn="l" rtl="0" eaLnBrk="0">
                        <a:lnSpc>
                          <a:spcPts val="1815"/>
                        </a:lnSpc>
                      </a:pPr>
                      <a:r>
                        <a:rPr sz="14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6个月~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2710" algn="l" rtl="0" eaLnBrk="0">
                        <a:lnSpc>
                          <a:spcPts val="1425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CC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考核1个月+考试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345" algn="l" rtl="0" eaLnBrk="0">
                        <a:lnSpc>
                          <a:spcPts val="1425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CC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考核连续2个月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345" algn="l" rtl="0" eaLnBrk="0">
                        <a:lnSpc>
                          <a:spcPts val="1425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CC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考核1个月+考试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24485" algn="l" rtl="0" eaLnBrk="0">
                        <a:lnSpc>
                          <a:spcPts val="1815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6500-7500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550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604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400" kern="0" spc="-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中级技工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6680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400" kern="0" spc="-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中级组长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6680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400" kern="0" spc="-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中级文员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74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13030" algn="l" rtl="0" eaLnBrk="0">
                        <a:lnSpc>
                          <a:spcPts val="1815"/>
                        </a:lnSpc>
                      </a:pPr>
                      <a:r>
                        <a:rPr sz="1400" kern="0" spc="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12个月~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2710" algn="l" rtl="0" eaLnBrk="0">
                        <a:lnSpc>
                          <a:spcPts val="1425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CC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考核1个月+考试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345" algn="l" rtl="0" eaLnBrk="0">
                        <a:lnSpc>
                          <a:spcPts val="1425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CC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考核连续3个月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461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CC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需求部门面试+考试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75615" algn="l" rtl="0" eaLnBrk="0">
                        <a:lnSpc>
                          <a:spcPts val="1815"/>
                        </a:lnSpc>
                        <a:spcBef>
                          <a:spcPts val="0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管2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9875" algn="l" rtl="0" eaLnBrk="0">
                        <a:lnSpc>
                          <a:spcPts val="1815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7500-10000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789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345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技术员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5250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高级组长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5885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专员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154"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0965" algn="l" rtl="0" eaLnBrk="0">
                        <a:lnSpc>
                          <a:spcPct val="88000"/>
                        </a:lnSpc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职业发展路线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398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助理工程师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795780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初级主管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6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49885" algn="l" rtl="0" eaLnBrk="0">
                        <a:lnSpc>
                          <a:spcPts val="2375"/>
                        </a:lnSpc>
                      </a:pPr>
                      <a:r>
                        <a:rPr sz="1700" b="1" kern="0" spc="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10000+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1285" algn="l" rtl="0" eaLnBrk="0">
                        <a:lnSpc>
                          <a:spcPts val="2375"/>
                        </a:lnSpc>
                        <a:spcBef>
                          <a:spcPts val="0"/>
                        </a:spcBef>
                      </a:pPr>
                      <a:r>
                        <a:rPr sz="1700" b="1" kern="0" spc="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15000+股票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790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工程师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0911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400" kern="0" spc="-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中级主管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789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461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资深工程师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79768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高级主管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790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2710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初级主任工程师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8785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副经理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504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4140" algn="l" rtl="0" eaLnBrk="0">
                        <a:lnSpc>
                          <a:spcPts val="27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…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4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91055" algn="l" rtl="0" eaLnBrk="0">
                        <a:lnSpc>
                          <a:spcPts val="27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…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6" name="textbox 336"/>
          <p:cNvSpPr/>
          <p:nvPr/>
        </p:nvSpPr>
        <p:spPr>
          <a:xfrm>
            <a:off x="816820" y="267286"/>
            <a:ext cx="8253730" cy="5511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4135"/>
              </a:lnSpc>
            </a:pPr>
            <a:r>
              <a:rPr sz="3200" kern="0" spc="-10" dirty="0">
                <a:solidFill>
                  <a:srgbClr val="17171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2、惠州</a:t>
            </a:r>
            <a:r>
              <a:rPr sz="3200" kern="0" spc="-10" dirty="0">
                <a:solidFill>
                  <a:srgbClr val="B5051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赣锋</a:t>
            </a:r>
            <a:r>
              <a:rPr sz="3200" kern="0" spc="-1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锂电 </a:t>
            </a:r>
            <a:r>
              <a:rPr sz="3200" b="1" kern="0" spc="-1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“锂想·匠心”破格</a:t>
            </a:r>
            <a:r>
              <a:rPr sz="3200" b="1" kern="0" spc="-2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晋升计划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38" name="picture 3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358627" y="6457188"/>
            <a:ext cx="1642871" cy="301370"/>
          </a:xfrm>
          <a:prstGeom prst="rect">
            <a:avLst/>
          </a:prstGeom>
        </p:spPr>
      </p:pic>
      <p:pic>
        <p:nvPicPr>
          <p:cNvPr id="340" name="picture 3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96969" y="5577826"/>
            <a:ext cx="1535100" cy="1391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picture 3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44" name="table 344"/>
          <p:cNvGraphicFramePr>
            <a:graphicFrameLocks noGrp="1"/>
          </p:cNvGraphicFramePr>
          <p:nvPr/>
        </p:nvGraphicFramePr>
        <p:xfrm>
          <a:off x="536575" y="1202054"/>
          <a:ext cx="11217275" cy="4978400"/>
        </p:xfrm>
        <a:graphic>
          <a:graphicData uri="http://schemas.openxmlformats.org/drawingml/2006/table">
            <a:tbl>
              <a:tblPr/>
              <a:tblGrid>
                <a:gridCol w="800734"/>
                <a:gridCol w="1946275"/>
                <a:gridCol w="1522730"/>
                <a:gridCol w="1489710"/>
                <a:gridCol w="3879850"/>
                <a:gridCol w="1577975"/>
              </a:tblGrid>
              <a:tr h="399414">
                <a:tc gridSpan="6"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528185" algn="l" rtl="0" eaLnBrk="0">
                        <a:lnSpc>
                          <a:spcPct val="88000"/>
                        </a:lnSpc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“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锂想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·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匠心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” 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大专生薪资方案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</a:tr>
              <a:tr h="41148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25550" algn="l" rtl="0" eaLnBrk="0">
                        <a:lnSpc>
                          <a:spcPct val="87000"/>
                        </a:lnSpc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级别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9095" algn="l" rtl="0" eaLnBrk="0">
                        <a:lnSpc>
                          <a:spcPct val="88000"/>
                        </a:lnSpc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底薪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94360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绩效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63639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薪资结构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8069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薪资测算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</a:tr>
              <a:tr h="520065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5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15125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培训生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9730" algn="l" rtl="0" eaLnBrk="0">
                        <a:lnSpc>
                          <a:spcPct val="76000"/>
                        </a:lnSpc>
                      </a:pPr>
                      <a:r>
                        <a:rPr sz="12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2300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09295" algn="l" rtl="0" eaLnBrk="0">
                        <a:lnSpc>
                          <a:spcPct val="76000"/>
                        </a:lnSpc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600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底薪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加班费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全勤奖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夜班补贴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10870" algn="l" rtl="0" eaLnBrk="0">
                        <a:lnSpc>
                          <a:spcPts val="1580"/>
                        </a:lnSpc>
                      </a:pPr>
                      <a:r>
                        <a:rPr sz="1200" b="1" kern="0" spc="-3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5372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065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5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1920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一级技工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/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助理组长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/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助理文员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9730" algn="l" rtl="0" eaLnBrk="0">
                        <a:lnSpc>
                          <a:spcPct val="76000"/>
                        </a:lnSpc>
                      </a:pPr>
                      <a:r>
                        <a:rPr sz="12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2300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26745" algn="l" rtl="0" eaLnBrk="0">
                        <a:lnSpc>
                          <a:spcPct val="76000"/>
                        </a:lnSpc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600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底薪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加班费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全勤奖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夜班补贴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10870" algn="l" rtl="0" eaLnBrk="0">
                        <a:lnSpc>
                          <a:spcPts val="1580"/>
                        </a:lnSpc>
                      </a:pPr>
                      <a:r>
                        <a:rPr sz="1200" b="1" kern="0" spc="-3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5738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70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1686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初级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465" algn="l" rtl="0" eaLnBrk="0">
                        <a:lnSpc>
                          <a:spcPct val="87000"/>
                        </a:lnSpc>
                      </a:pPr>
                      <a:r>
                        <a:rPr sz="12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初级文员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9570" algn="l" rtl="0" eaLnBrk="0">
                        <a:lnSpc>
                          <a:spcPct val="76000"/>
                        </a:lnSpc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2300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24840" algn="l" rtl="0" eaLnBrk="0">
                        <a:lnSpc>
                          <a:spcPct val="76000"/>
                        </a:lnSpc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600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底薪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加班费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全勤奖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-20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工龄奖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夜班补贴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10870" algn="l" rtl="0" eaLnBrk="0">
                        <a:lnSpc>
                          <a:spcPts val="158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5671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429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0005" algn="l" rtl="0" eaLnBrk="0">
                        <a:lnSpc>
                          <a:spcPct val="88000"/>
                        </a:lnSpc>
                      </a:pPr>
                      <a:r>
                        <a:rPr sz="1200" kern="0" spc="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二级技工</a:t>
                      </a:r>
                      <a:r>
                        <a:rPr sz="1200" kern="0" spc="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初级组长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957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2300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2674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800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底薪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加班费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全勤奖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-20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工龄奖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夜班补贴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10870" algn="l" rtl="0" eaLnBrk="0">
                        <a:lnSpc>
                          <a:spcPts val="158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5803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70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27660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200" kern="0" spc="-6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中级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8260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中级文员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9570" algn="l" rtl="0" eaLnBrk="0">
                        <a:lnSpc>
                          <a:spcPct val="76000"/>
                        </a:lnSpc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2300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26745" algn="l" rtl="0" eaLnBrk="0">
                        <a:lnSpc>
                          <a:spcPct val="76000"/>
                        </a:lnSpc>
                      </a:pPr>
                      <a:r>
                        <a:rPr sz="12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600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底薪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加班费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全勤奖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-20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工龄奖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夜班补贴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05790" algn="l" rtl="0" eaLnBrk="0">
                        <a:lnSpc>
                          <a:spcPts val="158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6203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065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8260" algn="l" rtl="0" eaLnBrk="0">
                        <a:lnSpc>
                          <a:spcPct val="87000"/>
                        </a:lnSpc>
                      </a:pPr>
                      <a:r>
                        <a:rPr sz="12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中级技工</a:t>
                      </a:r>
                      <a:r>
                        <a:rPr sz="12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/</a:t>
                      </a:r>
                      <a:r>
                        <a:rPr sz="12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中级组长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6766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2400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0579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200" kern="0" spc="-6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1200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底薪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加班费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全勤奖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-20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工龄奖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夜班补贴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05155" algn="l" rtl="0" eaLnBrk="0">
                        <a:lnSpc>
                          <a:spcPts val="158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7036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065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18135" algn="l" rtl="0" eaLnBrk="0">
                        <a:lnSpc>
                          <a:spcPct val="8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职员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9370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专员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1531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月薪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405130" algn="l" rtl="0" eaLnBrk="0">
                        <a:lnSpc>
                          <a:spcPct val="76000"/>
                        </a:lnSpc>
                        <a:spcBef>
                          <a:spcPts val="325"/>
                        </a:spcBef>
                      </a:pPr>
                      <a:r>
                        <a:rPr sz="12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5000-6000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5783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薪资</a:t>
                      </a:r>
                      <a:r>
                        <a:rPr sz="12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15%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74955" algn="l" rtl="0" eaLnBrk="0">
                        <a:lnSpc>
                          <a:spcPts val="1550"/>
                        </a:lnSpc>
                      </a:pPr>
                      <a:r>
                        <a:rPr sz="1200" kern="0" spc="-8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（拆分出考核）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底薪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加班费（周末）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夜班补贴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0" algn="l" rtl="0" eaLnBrk="0">
                        <a:lnSpc>
                          <a:spcPts val="158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6800-8300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415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465" algn="l" rtl="0" eaLnBrk="0">
                        <a:lnSpc>
                          <a:spcPct val="89000"/>
                        </a:lnSpc>
                      </a:pPr>
                      <a:r>
                        <a:rPr sz="1200" kern="0" spc="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技术员</a:t>
                      </a:r>
                      <a:r>
                        <a:rPr sz="1200" kern="0" spc="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高级组长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1531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月薪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405130" algn="l" rtl="0" eaLnBrk="0">
                        <a:lnSpc>
                          <a:spcPct val="76000"/>
                        </a:lnSpc>
                        <a:spcBef>
                          <a:spcPts val="325"/>
                        </a:spcBef>
                      </a:pPr>
                      <a:r>
                        <a:rPr sz="12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6000-7500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5783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薪资</a:t>
                      </a:r>
                      <a:r>
                        <a:rPr sz="12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15%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74955" algn="l" rtl="0" eaLnBrk="0">
                        <a:lnSpc>
                          <a:spcPts val="1550"/>
                        </a:lnSpc>
                      </a:pPr>
                      <a:r>
                        <a:rPr sz="1200" kern="0" spc="-8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（拆分出考核）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" algn="l" rtl="0" eaLnBrk="0">
                        <a:lnSpc>
                          <a:spcPts val="1550"/>
                        </a:lnSpc>
                        <a:spcBef>
                          <a:spcPts val="0"/>
                        </a:spcBef>
                      </a:pP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底薪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加班费（周末）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</a:t>
                      </a:r>
                      <a:r>
                        <a:rPr sz="12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夜</a:t>
                      </a:r>
                      <a:r>
                        <a:rPr sz="1200" kern="0" spc="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班补贴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8455" algn="l" rtl="0" eaLnBrk="0">
                        <a:lnSpc>
                          <a:spcPts val="158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8300-12000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46" name="textbox 346"/>
          <p:cNvSpPr/>
          <p:nvPr/>
        </p:nvSpPr>
        <p:spPr>
          <a:xfrm>
            <a:off x="627932" y="206961"/>
            <a:ext cx="8250555" cy="5511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4135"/>
              </a:lnSpc>
            </a:pPr>
            <a:r>
              <a:rPr sz="3200" kern="0" spc="-10" dirty="0">
                <a:solidFill>
                  <a:srgbClr val="17171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3、惠州</a:t>
            </a:r>
            <a:r>
              <a:rPr sz="3200" kern="0" spc="-10" dirty="0">
                <a:solidFill>
                  <a:srgbClr val="B5051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赣锋</a:t>
            </a:r>
            <a:r>
              <a:rPr sz="3200" kern="0" spc="-1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锂电 </a:t>
            </a:r>
            <a:r>
              <a:rPr sz="3200" b="1" kern="0" spc="-1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“锂想·匠心</a:t>
            </a:r>
            <a:r>
              <a:rPr sz="3200" b="1" kern="0" spc="-2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”快速加薪计划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48" name="picture 3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358627" y="6367271"/>
            <a:ext cx="1642871" cy="30175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picture 3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71044" cy="6844517"/>
          </a:xfrm>
          <a:prstGeom prst="rect">
            <a:avLst/>
          </a:prstGeom>
        </p:spPr>
      </p:pic>
      <p:graphicFrame>
        <p:nvGraphicFramePr>
          <p:cNvPr id="352" name="table 352"/>
          <p:cNvGraphicFramePr>
            <a:graphicFrameLocks noGrp="1"/>
          </p:cNvGraphicFramePr>
          <p:nvPr/>
        </p:nvGraphicFramePr>
        <p:xfrm>
          <a:off x="264794" y="855345"/>
          <a:ext cx="11593830" cy="5953125"/>
        </p:xfrm>
        <a:graphic>
          <a:graphicData uri="http://schemas.openxmlformats.org/drawingml/2006/table">
            <a:tbl>
              <a:tblPr/>
              <a:tblGrid>
                <a:gridCol w="859155"/>
                <a:gridCol w="1305560"/>
                <a:gridCol w="3962400"/>
                <a:gridCol w="2140585"/>
                <a:gridCol w="900430"/>
                <a:gridCol w="1077594"/>
                <a:gridCol w="1348105"/>
              </a:tblGrid>
              <a:tr h="454659">
                <a:tc gridSpan="7"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561840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500" kern="0" spc="7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“</a:t>
                      </a:r>
                      <a:r>
                        <a:rPr sz="1500" kern="0" spc="7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锂想</a:t>
                      </a:r>
                      <a:r>
                        <a:rPr sz="1500" kern="0" spc="7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·</a:t>
                      </a:r>
                      <a:r>
                        <a:rPr sz="1500" kern="0" spc="7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匠心</a:t>
                      </a:r>
                      <a:r>
                        <a:rPr sz="1500" kern="0" spc="7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” </a:t>
                      </a:r>
                      <a:r>
                        <a:rPr sz="1500" kern="0" spc="7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大专生招聘方案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</a:tr>
              <a:tr h="46799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54635" algn="l" rtl="0" eaLnBrk="0">
                        <a:lnSpc>
                          <a:spcPct val="82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项目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90855" algn="l" rtl="0" eaLnBrk="0">
                        <a:lnSpc>
                          <a:spcPct val="88000"/>
                        </a:lnSpc>
                      </a:pPr>
                      <a:r>
                        <a:rPr sz="1400" kern="0" spc="-7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岗位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93065" algn="l" rtl="0" eaLnBrk="0">
                        <a:lnSpc>
                          <a:spcPct val="88000"/>
                        </a:lnSpc>
                      </a:pPr>
                      <a:r>
                        <a:rPr sz="1400" kern="0" spc="-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岗位内容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16915" algn="l" rtl="0" eaLnBrk="0">
                        <a:lnSpc>
                          <a:spcPct val="87000"/>
                        </a:lnSpc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专业要求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6520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需求人数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3515" algn="l" rtl="0" eaLnBrk="0">
                        <a:lnSpc>
                          <a:spcPct val="88000"/>
                        </a:lnSpc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综合工资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18770" algn="l" rtl="0" eaLnBrk="0">
                        <a:lnSpc>
                          <a:spcPct val="88000"/>
                        </a:lnSpc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晋升方向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FDF"/>
                    </a:solidFill>
                  </a:tcPr>
                </a:tc>
              </a:tr>
              <a:tr h="86360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02895" algn="l" rtl="0" eaLnBrk="0">
                        <a:lnSpc>
                          <a:spcPct val="87000"/>
                        </a:lnSpc>
                      </a:pPr>
                      <a:r>
                        <a:rPr sz="1400" b="1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技术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0965" algn="l" rtl="0" eaLnBrk="0">
                        <a:lnSpc>
                          <a:spcPct val="89000"/>
                        </a:lnSpc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设备技术员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350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①自动化设备的日常维护和保养；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6350" algn="l" rtl="0" eaLnBrk="0">
                        <a:lnSpc>
                          <a:spcPct val="88000"/>
                        </a:lnSpc>
                        <a:spcBef>
                          <a:spcPts val="210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②设备专业点检，排查并处理设备异常；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6350" algn="l" rtl="0" eaLnBrk="0">
                        <a:lnSpc>
                          <a:spcPct val="88000"/>
                        </a:lnSpc>
                        <a:spcBef>
                          <a:spcPts val="205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③设备维修，确保设备故障快速解决。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90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机电、数控、工业机器人、</a:t>
                      </a:r>
                      <a:r>
                        <a:rPr sz="1400" kern="0" spc="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无人机、智能制造、计算机</a:t>
                      </a:r>
                      <a:r>
                        <a:rPr sz="14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400" kern="0" spc="-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等相关专业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5941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400" kern="0" spc="-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30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3820" algn="l" rtl="0" eaLnBrk="0">
                        <a:lnSpc>
                          <a:spcPts val="155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5300-6000元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670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理技术员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/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助理工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96520" algn="l" rtl="0" eaLnBrk="0">
                        <a:lnSpc>
                          <a:spcPct val="87000"/>
                        </a:lnSpc>
                        <a:spcBef>
                          <a:spcPts val="220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程师 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 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技术员 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31140" algn="l" rtl="0" eaLnBrk="0">
                        <a:lnSpc>
                          <a:spcPct val="88000"/>
                        </a:lnSpc>
                        <a:spcBef>
                          <a:spcPts val="220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高级工程师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400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1620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助理工程师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350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①生产制程工艺的制定、维护和改进；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6350" algn="l" rtl="0" eaLnBrk="0">
                        <a:lnSpc>
                          <a:spcPct val="88000"/>
                        </a:lnSpc>
                        <a:spcBef>
                          <a:spcPts val="200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②</a:t>
                      </a:r>
                      <a:r>
                        <a:rPr sz="1400" kern="0" spc="-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产线异常处理、良率提升，设备、夹具报告；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6350" algn="l" rtl="0" eaLnBrk="0">
                        <a:lnSpc>
                          <a:spcPct val="88000"/>
                        </a:lnSpc>
                        <a:spcBef>
                          <a:spcPts val="210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③</a:t>
                      </a:r>
                      <a:r>
                        <a:rPr sz="1400" kern="0" spc="-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产品可靠性测试及检测的证。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0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905" algn="l" rtl="0" eaLnBrk="0">
                        <a:lnSpc>
                          <a:spcPct val="95000"/>
                        </a:lnSpc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机电、数控、工业机器人、</a:t>
                      </a:r>
                      <a:r>
                        <a:rPr sz="1400" kern="0" spc="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无人机、智能制造、计算机</a:t>
                      </a:r>
                      <a:r>
                        <a:rPr sz="14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400" kern="0" spc="-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等相关专业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020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3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15</a:t>
                      </a:r>
                      <a:endParaRPr sz="1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3820" algn="l" rtl="0" eaLnBrk="0">
                        <a:lnSpc>
                          <a:spcPct val="81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53006200元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87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57810" algn="l" rtl="0" eaLnBrk="0">
                        <a:lnSpc>
                          <a:spcPct val="87000"/>
                        </a:lnSpc>
                      </a:pPr>
                      <a:r>
                        <a:rPr sz="1400" b="1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管理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31445" algn="l" rtl="0" eaLnBrk="0">
                        <a:lnSpc>
                          <a:spcPct val="87000"/>
                        </a:lnSpc>
                      </a:pPr>
                      <a:r>
                        <a:rPr sz="1400" kern="0" spc="-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生产管理员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350" algn="l" rtl="0" eaLnBrk="0">
                        <a:lnSpc>
                          <a:spcPct val="89000"/>
                        </a:lnSpc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①</a:t>
                      </a:r>
                      <a:r>
                        <a:rPr sz="1400" kern="0" spc="-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负责生产计划的顺利完成，控制生产进度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;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905" indent="4445" algn="l" rtl="0" eaLnBrk="0">
                        <a:lnSpc>
                          <a:spcPct val="92000"/>
                        </a:lnSpc>
                        <a:spcBef>
                          <a:spcPts val="180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②</a:t>
                      </a:r>
                      <a:r>
                        <a:rPr sz="1400" kern="0" spc="-9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负责生产过程中对人员进行合理安排、员工的操</a:t>
                      </a:r>
                      <a:r>
                        <a:rPr sz="1400" kern="0" spc="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作技能培训和安全操作培训及物料管控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;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350" algn="l" rtl="0" eaLnBrk="0">
                        <a:lnSpc>
                          <a:spcPct val="89000"/>
                        </a:lnSpc>
                        <a:spcBef>
                          <a:spcPts val="285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③ 负责公司各项管理程序、制度的执行和检查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;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。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1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905" algn="l" rtl="0" eaLnBrk="0">
                        <a:lnSpc>
                          <a:spcPct val="95000"/>
                        </a:lnSpc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机电、数控、工业机器人、</a:t>
                      </a:r>
                      <a:r>
                        <a:rPr sz="1400" kern="0" spc="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无人机、智能制造、计算机</a:t>
                      </a:r>
                      <a:r>
                        <a:rPr sz="1400" kern="0" spc="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400" kern="0" spc="-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等相关专业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3820" algn="l" rtl="0" eaLnBrk="0">
                        <a:lnSpc>
                          <a:spcPts val="1550"/>
                        </a:lnSpc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5300-6000元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5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3500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助理组长 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 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初级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74930" algn="l" rtl="0" eaLnBrk="0">
                        <a:lnSpc>
                          <a:spcPct val="88000"/>
                        </a:lnSpc>
                        <a:spcBef>
                          <a:spcPts val="200"/>
                        </a:spcBef>
                      </a:pPr>
                      <a:r>
                        <a:rPr sz="14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组长 </a:t>
                      </a:r>
                      <a:r>
                        <a:rPr sz="14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</a:t>
                      </a:r>
                      <a:r>
                        <a:rPr sz="1400" kern="0" spc="18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4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中级 </a:t>
                      </a:r>
                      <a:r>
                        <a:rPr sz="14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 </a:t>
                      </a:r>
                      <a:r>
                        <a:rPr sz="14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0160" algn="l" rtl="0" eaLnBrk="0">
                        <a:lnSpc>
                          <a:spcPct val="87000"/>
                        </a:lnSpc>
                        <a:spcBef>
                          <a:spcPts val="21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级组长 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 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主管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 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经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582930" algn="l" rtl="0" eaLnBrk="0">
                        <a:lnSpc>
                          <a:spcPct val="82000"/>
                        </a:lnSpc>
                        <a:spcBef>
                          <a:spcPts val="29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理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7410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14935" algn="l" rtl="0" eaLnBrk="0">
                        <a:lnSpc>
                          <a:spcPct val="89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仓库管理员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350" algn="l" rtl="0" eaLnBrk="0">
                        <a:lnSpc>
                          <a:spcPct val="88000"/>
                        </a:lnSpc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①物资设备进出库的验收、记帐和发放工作；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6350" algn="l" rtl="0" eaLnBrk="0">
                        <a:lnSpc>
                          <a:spcPct val="88000"/>
                        </a:lnSpc>
                        <a:spcBef>
                          <a:spcPts val="210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②物料设备分类排列，规格、型号及性能的填写；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3175" indent="2540" algn="l" rtl="0" eaLnBrk="0">
                        <a:lnSpc>
                          <a:spcPct val="91000"/>
                        </a:lnSpc>
                        <a:spcBef>
                          <a:spcPts val="220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③库房的安全管理，检查库房的防火、防盗设施，</a:t>
                      </a:r>
                      <a:r>
                        <a:rPr sz="1400" kern="0" spc="-6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及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组织资产盘点。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70" indent="1905" algn="l" rtl="0" eaLnBrk="0">
                        <a:lnSpc>
                          <a:spcPct val="93000"/>
                        </a:lnSpc>
                      </a:pPr>
                      <a:r>
                        <a:rPr sz="1400" kern="0" spc="-1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文秘、行政管理、电子商务、</a:t>
                      </a:r>
                      <a:r>
                        <a:rPr sz="1400" kern="0" spc="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kern="0" spc="-8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会计、计算机等相关专业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3820" algn="l" rtl="0" eaLnBrk="0">
                        <a:lnSpc>
                          <a:spcPts val="1550"/>
                        </a:lnSpc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5300-6200元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890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初级仓管 </a:t>
                      </a: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</a:t>
                      </a:r>
                      <a:r>
                        <a:rPr sz="1400" kern="0" spc="1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中级 </a:t>
                      </a: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795" algn="l" rtl="0" eaLnBrk="0">
                        <a:lnSpc>
                          <a:spcPct val="88000"/>
                        </a:lnSpc>
                        <a:spcBef>
                          <a:spcPts val="195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高级仓管</a:t>
                      </a:r>
                      <a:r>
                        <a:rPr sz="1400" kern="0" spc="46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 </a:t>
                      </a: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主管</a:t>
                      </a: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96570" algn="l" rtl="0" eaLnBrk="0">
                        <a:lnSpc>
                          <a:spcPct val="87000"/>
                        </a:lnSpc>
                        <a:spcBef>
                          <a:spcPts val="225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经理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40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57175" algn="l" rtl="0" eaLnBrk="0">
                        <a:lnSpc>
                          <a:spcPct val="87000"/>
                        </a:lnSpc>
                      </a:pPr>
                      <a:r>
                        <a:rPr sz="1400" b="1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文职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18110" algn="l" rtl="0" eaLnBrk="0">
                        <a:lnSpc>
                          <a:spcPct val="88000"/>
                        </a:lnSpc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车间文员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350" algn="l" rtl="0" eaLnBrk="0">
                        <a:lnSpc>
                          <a:spcPct val="88000"/>
                        </a:lnSpc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①参与车间、仓库存货盘点和资产相关数据统计；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6350" algn="l" rtl="0" eaLnBrk="0">
                        <a:lnSpc>
                          <a:spcPct val="88000"/>
                        </a:lnSpc>
                        <a:spcBef>
                          <a:spcPts val="205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②组织固定资产盘点，设备转固、报废等处理；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6350" algn="l" rtl="0" eaLnBrk="0">
                        <a:lnSpc>
                          <a:spcPct val="88000"/>
                        </a:lnSpc>
                        <a:spcBef>
                          <a:spcPts val="205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③日常费用报销单据填报、审核，生成凭证；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70" indent="190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400" kern="0" spc="-1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文秘、行政管理、电子商务、</a:t>
                      </a:r>
                      <a:r>
                        <a:rPr sz="1400" kern="0" spc="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kern="0" spc="-8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会计、计算机等相关专业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3820" algn="l" rtl="0" eaLnBrk="0">
                        <a:lnSpc>
                          <a:spcPts val="1550"/>
                        </a:lnSpc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5300-6000元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3500" algn="l" rtl="0" eaLnBrk="0">
                        <a:lnSpc>
                          <a:spcPct val="87000"/>
                        </a:lnSpc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助理文员 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 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专员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89865" algn="l" rtl="0" eaLnBrk="0">
                        <a:lnSpc>
                          <a:spcPct val="87000"/>
                        </a:lnSpc>
                        <a:spcBef>
                          <a:spcPts val="220"/>
                        </a:spcBef>
                      </a:pP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 </a:t>
                      </a: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主管 </a:t>
                      </a: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 </a:t>
                      </a:r>
                      <a:r>
                        <a:rPr sz="1400" kern="0" spc="-2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经理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3789">
                <a:tc vMerge="1">
                  <a:tcPr marL="0" marR="0" marT="0" marB="0" vert="horz">
                    <a:lnL w="1270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14300" algn="l" rtl="0" eaLnBrk="0">
                        <a:lnSpc>
                          <a:spcPct val="86000"/>
                        </a:lnSpc>
                      </a:pP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质检员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350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①对厂商所送货物进行检验、反馈、跟踪和改善；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6350" algn="l" rtl="0" eaLnBrk="0">
                        <a:lnSpc>
                          <a:spcPct val="96000"/>
                        </a:lnSpc>
                        <a:spcBef>
                          <a:spcPts val="225"/>
                        </a:spcBef>
                      </a:pP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②负责产品性能检验、不良品的确认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标识及统计</a:t>
                      </a:r>
                      <a:r>
                        <a:rPr sz="1400" kern="0" spc="9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；</a:t>
                      </a:r>
                      <a:r>
                        <a:rPr sz="1400" kern="0" spc="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400" kern="0" spc="-6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③对产品外观进行检验</a:t>
                      </a:r>
                      <a:r>
                        <a:rPr sz="1400" kern="0" spc="-6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(</a:t>
                      </a:r>
                      <a:r>
                        <a:rPr sz="1400" kern="0" spc="-6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颜色、光</a:t>
                      </a:r>
                      <a:r>
                        <a:rPr sz="1400" kern="0" spc="-7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泽、尺寸、粗糙度、</a:t>
                      </a:r>
                      <a:r>
                        <a:rPr sz="1400" kern="0" spc="-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毛边、是否有刮伤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)</a:t>
                      </a:r>
                      <a:r>
                        <a:rPr sz="1400" kern="0" spc="-5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，并生成报告。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70" indent="1905" algn="l" rtl="0" eaLnBrk="0">
                        <a:lnSpc>
                          <a:spcPct val="93000"/>
                        </a:lnSpc>
                      </a:pPr>
                      <a:r>
                        <a:rPr sz="1400" kern="0" spc="-11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文秘、行政管理、电子商务、</a:t>
                      </a:r>
                      <a:r>
                        <a:rPr sz="1400" kern="0" spc="4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kern="0" spc="-8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会计、计算机等相关专业</a:t>
                      </a:r>
                      <a:endParaRPr sz="14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55600" algn="l" rtl="0" eaLnBrk="0">
                        <a:lnSpc>
                          <a:spcPct val="76000"/>
                        </a:lnSpc>
                      </a:pPr>
                      <a:r>
                        <a:rPr sz="1400" kern="0" spc="-30" dirty="0">
                          <a:solidFill>
                            <a:srgbClr val="42424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20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5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3820" algn="l" rtl="0" eaLnBrk="0">
                        <a:lnSpc>
                          <a:spcPts val="155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5000-6000元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242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4" name="textbox 354"/>
          <p:cNvSpPr/>
          <p:nvPr/>
        </p:nvSpPr>
        <p:spPr>
          <a:xfrm>
            <a:off x="603103" y="206961"/>
            <a:ext cx="8275319" cy="5511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4135"/>
              </a:lnSpc>
            </a:pPr>
            <a:r>
              <a:rPr sz="3200" kern="0" spc="-10" dirty="0">
                <a:solidFill>
                  <a:srgbClr val="17171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4、惠州</a:t>
            </a:r>
            <a:r>
              <a:rPr sz="3200" kern="0" spc="-10" dirty="0">
                <a:solidFill>
                  <a:srgbClr val="B5051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赣锋</a:t>
            </a:r>
            <a:r>
              <a:rPr sz="3200" kern="0" spc="-1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锂电 </a:t>
            </a:r>
            <a:r>
              <a:rPr sz="3200" b="1" kern="0" spc="-1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“锂</a:t>
            </a:r>
            <a:r>
              <a:rPr sz="3200" b="1" kern="0" spc="-2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想·匠心”</a:t>
            </a:r>
            <a:r>
              <a:rPr sz="3200" b="1" kern="0" spc="-73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2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岗位需求计划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picture 3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358" name="picture 3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051210" y="1150227"/>
            <a:ext cx="2950288" cy="5707772"/>
          </a:xfrm>
          <a:prstGeom prst="rect">
            <a:avLst/>
          </a:prstGeom>
        </p:spPr>
      </p:pic>
      <p:pic>
        <p:nvPicPr>
          <p:cNvPr id="360" name="picture 3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283452" y="1440179"/>
            <a:ext cx="2615183" cy="4535423"/>
          </a:xfrm>
          <a:prstGeom prst="rect">
            <a:avLst/>
          </a:prstGeom>
        </p:spPr>
      </p:pic>
      <p:pic>
        <p:nvPicPr>
          <p:cNvPr id="362" name="picture 3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624071" y="1440180"/>
            <a:ext cx="2610612" cy="4532375"/>
          </a:xfrm>
          <a:prstGeom prst="rect">
            <a:avLst/>
          </a:prstGeom>
        </p:spPr>
      </p:pic>
      <p:sp>
        <p:nvSpPr>
          <p:cNvPr id="364" name="textbox 364"/>
          <p:cNvSpPr/>
          <p:nvPr/>
        </p:nvSpPr>
        <p:spPr>
          <a:xfrm>
            <a:off x="603103" y="206961"/>
            <a:ext cx="8275319" cy="5511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4135"/>
              </a:lnSpc>
            </a:pPr>
            <a:r>
              <a:rPr sz="3200" kern="0" spc="-10" dirty="0">
                <a:solidFill>
                  <a:srgbClr val="17171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4、惠州</a:t>
            </a:r>
            <a:r>
              <a:rPr sz="3200" kern="0" spc="-10" dirty="0">
                <a:solidFill>
                  <a:srgbClr val="B5051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赣锋</a:t>
            </a:r>
            <a:r>
              <a:rPr sz="3200" kern="0" spc="-1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锂电 </a:t>
            </a:r>
            <a:r>
              <a:rPr sz="3200" b="1" kern="0" spc="-1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“锂</a:t>
            </a:r>
            <a:r>
              <a:rPr sz="3200" b="1" kern="0" spc="-2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想·匠心”</a:t>
            </a:r>
            <a:r>
              <a:rPr sz="3200" b="1" kern="0" spc="-73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2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岗位需求计划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textbox 22"/>
          <p:cNvSpPr/>
          <p:nvPr/>
        </p:nvSpPr>
        <p:spPr>
          <a:xfrm>
            <a:off x="1890248" y="908780"/>
            <a:ext cx="2651760" cy="55530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8000"/>
              </a:lnSpc>
            </a:pPr>
            <a:r>
              <a:rPr sz="3200" kern="0" spc="-1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行业前景分析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7020" algn="l" rtl="0" eaLnBrk="0">
              <a:lnSpc>
                <a:spcPts val="1815"/>
              </a:lnSpc>
              <a:spcBef>
                <a:spcPts val="575"/>
              </a:spcBef>
            </a:pPr>
            <a:r>
              <a:rPr sz="1400" kern="0" spc="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Industry Outlook Analys</a:t>
            </a:r>
            <a:r>
              <a:rPr sz="1400" kern="0" spc="-1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is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2405" algn="l" rtl="0" eaLnBrk="0">
              <a:lnSpc>
                <a:spcPct val="87000"/>
              </a:lnSpc>
              <a:spcBef>
                <a:spcPts val="970"/>
              </a:spcBef>
            </a:pPr>
            <a:r>
              <a:rPr sz="3200" kern="0" spc="-2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公司介绍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13360" algn="l" rtl="0" eaLnBrk="0">
              <a:lnSpc>
                <a:spcPts val="1815"/>
              </a:lnSpc>
              <a:spcBef>
                <a:spcPts val="460"/>
              </a:spcBef>
            </a:pPr>
            <a:r>
              <a:rPr sz="1400" kern="0" spc="-2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Company</a:t>
            </a:r>
            <a:r>
              <a:rPr sz="1400" kern="0" spc="11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profil</a:t>
            </a:r>
            <a:r>
              <a:rPr sz="1400" kern="0" spc="-3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8740" algn="l" rtl="0" eaLnBrk="0">
              <a:lnSpc>
                <a:spcPct val="87000"/>
              </a:lnSpc>
              <a:spcBef>
                <a:spcPts val="960"/>
              </a:spcBef>
            </a:pPr>
            <a:r>
              <a:rPr sz="3200" kern="0" spc="-1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人才培养模式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13030" algn="l" rtl="0" eaLnBrk="0">
              <a:lnSpc>
                <a:spcPts val="1815"/>
              </a:lnSpc>
              <a:spcBef>
                <a:spcPts val="835"/>
              </a:spcBef>
            </a:pPr>
            <a:r>
              <a:rPr sz="1400" kern="0" spc="-2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Talent training</a:t>
            </a:r>
            <a:r>
              <a:rPr sz="1400" kern="0" spc="15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model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5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3665" algn="l" rtl="0" eaLnBrk="0">
              <a:lnSpc>
                <a:spcPct val="88000"/>
              </a:lnSpc>
              <a:spcBef>
                <a:spcPts val="965"/>
              </a:spcBef>
            </a:pPr>
            <a:r>
              <a:rPr sz="3200" kern="0" spc="-2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薪酬福利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1280" algn="l" rtl="0" eaLnBrk="0">
              <a:lnSpc>
                <a:spcPts val="1815"/>
              </a:lnSpc>
              <a:spcBef>
                <a:spcPts val="1115"/>
              </a:spcBef>
            </a:pPr>
            <a:r>
              <a:rPr sz="1400" kern="0" spc="-1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Compensation and</a:t>
            </a:r>
            <a:r>
              <a:rPr sz="1400" kern="0" spc="11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benefit</a:t>
            </a:r>
            <a:r>
              <a:rPr sz="1400" kern="0" spc="-2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4770" algn="l" rtl="0" eaLnBrk="0">
              <a:lnSpc>
                <a:spcPct val="87000"/>
              </a:lnSpc>
              <a:spcBef>
                <a:spcPts val="815"/>
              </a:spcBef>
            </a:pPr>
            <a:r>
              <a:rPr sz="2700" kern="0" spc="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如何加入我们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815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Case study for</a:t>
            </a:r>
            <a:r>
              <a:rPr sz="1400" kern="0" spc="8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graduates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textbox 24"/>
          <p:cNvSpPr/>
          <p:nvPr/>
        </p:nvSpPr>
        <p:spPr>
          <a:xfrm>
            <a:off x="7847986" y="4925517"/>
            <a:ext cx="4085590" cy="15367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11895"/>
              </a:lnSpc>
            </a:pPr>
            <a:r>
              <a:rPr sz="8400" b="1" kern="0" spc="1190" baseline="-200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CON</a:t>
            </a:r>
            <a:r>
              <a:rPr sz="8400" b="1" kern="0" spc="1190" baseline="2700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</a:t>
            </a:r>
            <a:r>
              <a:rPr sz="10100" b="1" kern="0" spc="-890" baseline="2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</a:t>
            </a:r>
            <a:r>
              <a:rPr sz="8400" b="1" kern="0" spc="-890" baseline="2700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E</a:t>
            </a:r>
            <a:r>
              <a:rPr sz="5500" b="1" kern="0" spc="-89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N</a:t>
            </a:r>
            <a:r>
              <a:rPr sz="6500" b="1" kern="0" spc="-8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录</a:t>
            </a:r>
            <a:r>
              <a:rPr sz="5500" b="1" kern="0" spc="-224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TS</a:t>
            </a:r>
            <a:endParaRPr sz="5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2" name="group 2"/>
          <p:cNvGrpSpPr/>
          <p:nvPr/>
        </p:nvGrpSpPr>
        <p:grpSpPr>
          <a:xfrm rot="21600000">
            <a:off x="1037843" y="5581650"/>
            <a:ext cx="733171" cy="732790"/>
            <a:chOff x="0" y="0"/>
            <a:chExt cx="733171" cy="732790"/>
          </a:xfrm>
        </p:grpSpPr>
        <p:sp>
          <p:nvSpPr>
            <p:cNvPr id="26" name="path 26"/>
            <p:cNvSpPr/>
            <p:nvPr/>
          </p:nvSpPr>
          <p:spPr>
            <a:xfrm>
              <a:off x="0" y="0"/>
              <a:ext cx="733171" cy="732790"/>
            </a:xfrm>
            <a:custGeom>
              <a:avLst/>
              <a:gdLst/>
              <a:ahLst/>
              <a:cxnLst/>
              <a:rect l="0" t="0" r="0" b="0"/>
              <a:pathLst>
                <a:path w="1154" h="1154">
                  <a:moveTo>
                    <a:pt x="0" y="577"/>
                  </a:moveTo>
                  <a:cubicBezTo>
                    <a:pt x="0" y="258"/>
                    <a:pt x="258" y="0"/>
                    <a:pt x="577" y="0"/>
                  </a:cubicBezTo>
                  <a:cubicBezTo>
                    <a:pt x="896" y="0"/>
                    <a:pt x="1154" y="258"/>
                    <a:pt x="1154" y="576"/>
                  </a:cubicBezTo>
                  <a:cubicBezTo>
                    <a:pt x="1154" y="895"/>
                    <a:pt x="896" y="1154"/>
                    <a:pt x="577" y="1154"/>
                  </a:cubicBezTo>
                  <a:cubicBezTo>
                    <a:pt x="258" y="1154"/>
                    <a:pt x="0" y="895"/>
                    <a:pt x="0" y="577"/>
                  </a:cubicBezTo>
                </a:path>
              </a:pathLst>
            </a:custGeom>
            <a:solidFill>
              <a:srgbClr val="32435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8" name="textbox 28"/>
            <p:cNvSpPr/>
            <p:nvPr/>
          </p:nvSpPr>
          <p:spPr>
            <a:xfrm>
              <a:off x="-12700" y="-12700"/>
              <a:ext cx="758825" cy="7886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82245" algn="l" rtl="0" eaLnBrk="0">
                <a:lnSpc>
                  <a:spcPct val="87000"/>
                </a:lnSpc>
                <a:spcBef>
                  <a:spcPts val="0"/>
                </a:spcBef>
              </a:pPr>
              <a:r>
                <a:rPr sz="32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伍</a:t>
              </a:r>
              <a:endParaRPr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 rot="21600000">
            <a:off x="1007110" y="684529"/>
            <a:ext cx="732789" cy="732790"/>
            <a:chOff x="0" y="0"/>
            <a:chExt cx="732789" cy="732790"/>
          </a:xfrm>
        </p:grpSpPr>
        <p:sp>
          <p:nvSpPr>
            <p:cNvPr id="30" name="path 30"/>
            <p:cNvSpPr/>
            <p:nvPr/>
          </p:nvSpPr>
          <p:spPr>
            <a:xfrm>
              <a:off x="0" y="0"/>
              <a:ext cx="732789" cy="732790"/>
            </a:xfrm>
            <a:custGeom>
              <a:avLst/>
              <a:gdLst/>
              <a:ahLst/>
              <a:cxnLst/>
              <a:rect l="0" t="0" r="0" b="0"/>
              <a:pathLst>
                <a:path w="1153" h="1154">
                  <a:moveTo>
                    <a:pt x="0" y="577"/>
                  </a:moveTo>
                  <a:cubicBezTo>
                    <a:pt x="0" y="258"/>
                    <a:pt x="258" y="0"/>
                    <a:pt x="576" y="0"/>
                  </a:cubicBezTo>
                  <a:cubicBezTo>
                    <a:pt x="895" y="0"/>
                    <a:pt x="1153" y="258"/>
                    <a:pt x="1153" y="577"/>
                  </a:cubicBezTo>
                  <a:cubicBezTo>
                    <a:pt x="1153" y="895"/>
                    <a:pt x="895" y="1154"/>
                    <a:pt x="576" y="1154"/>
                  </a:cubicBezTo>
                  <a:cubicBezTo>
                    <a:pt x="258" y="1154"/>
                    <a:pt x="0" y="895"/>
                    <a:pt x="0" y="577"/>
                  </a:cubicBezTo>
                </a:path>
              </a:pathLst>
            </a:custGeom>
            <a:solidFill>
              <a:srgbClr val="32435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2" name="textbox 32"/>
            <p:cNvSpPr/>
            <p:nvPr/>
          </p:nvSpPr>
          <p:spPr>
            <a:xfrm>
              <a:off x="-12700" y="-12700"/>
              <a:ext cx="758190" cy="7981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84785" algn="l" rtl="0" eaLnBrk="0">
                <a:lnSpc>
                  <a:spcPct val="87000"/>
                </a:lnSpc>
                <a:spcBef>
                  <a:spcPts val="5"/>
                </a:spcBef>
              </a:pPr>
              <a:r>
                <a:rPr sz="32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壹</a:t>
              </a:r>
              <a:endParaRPr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 rot="21600000">
            <a:off x="1007110" y="1897379"/>
            <a:ext cx="732789" cy="732790"/>
            <a:chOff x="0" y="0"/>
            <a:chExt cx="732789" cy="732790"/>
          </a:xfrm>
        </p:grpSpPr>
        <p:sp>
          <p:nvSpPr>
            <p:cNvPr id="34" name="path 34"/>
            <p:cNvSpPr/>
            <p:nvPr/>
          </p:nvSpPr>
          <p:spPr>
            <a:xfrm>
              <a:off x="0" y="0"/>
              <a:ext cx="732789" cy="732790"/>
            </a:xfrm>
            <a:custGeom>
              <a:avLst/>
              <a:gdLst/>
              <a:ahLst/>
              <a:cxnLst/>
              <a:rect l="0" t="0" r="0" b="0"/>
              <a:pathLst>
                <a:path w="1153" h="1154">
                  <a:moveTo>
                    <a:pt x="0" y="576"/>
                  </a:moveTo>
                  <a:cubicBezTo>
                    <a:pt x="0" y="258"/>
                    <a:pt x="258" y="0"/>
                    <a:pt x="576" y="0"/>
                  </a:cubicBezTo>
                  <a:cubicBezTo>
                    <a:pt x="895" y="0"/>
                    <a:pt x="1153" y="258"/>
                    <a:pt x="1153" y="577"/>
                  </a:cubicBezTo>
                  <a:cubicBezTo>
                    <a:pt x="1153" y="895"/>
                    <a:pt x="895" y="1154"/>
                    <a:pt x="576" y="1154"/>
                  </a:cubicBezTo>
                  <a:cubicBezTo>
                    <a:pt x="258" y="1154"/>
                    <a:pt x="0" y="895"/>
                    <a:pt x="0" y="576"/>
                  </a:cubicBezTo>
                </a:path>
              </a:pathLst>
            </a:custGeom>
            <a:solidFill>
              <a:srgbClr val="32435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6" name="textbox 36"/>
            <p:cNvSpPr/>
            <p:nvPr/>
          </p:nvSpPr>
          <p:spPr>
            <a:xfrm>
              <a:off x="-12700" y="-12700"/>
              <a:ext cx="758190" cy="7886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90500" algn="l" rtl="0" eaLnBrk="0">
                <a:lnSpc>
                  <a:spcPct val="87000"/>
                </a:lnSpc>
                <a:spcBef>
                  <a:spcPts val="5"/>
                </a:spcBef>
              </a:pPr>
              <a:r>
                <a:rPr sz="32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贰</a:t>
              </a:r>
              <a:endParaRPr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 rot="21600000">
            <a:off x="1007110" y="3116579"/>
            <a:ext cx="732789" cy="732790"/>
            <a:chOff x="0" y="0"/>
            <a:chExt cx="732789" cy="732790"/>
          </a:xfrm>
        </p:grpSpPr>
        <p:sp>
          <p:nvSpPr>
            <p:cNvPr id="38" name="path 38"/>
            <p:cNvSpPr/>
            <p:nvPr/>
          </p:nvSpPr>
          <p:spPr>
            <a:xfrm>
              <a:off x="0" y="0"/>
              <a:ext cx="732789" cy="732790"/>
            </a:xfrm>
            <a:custGeom>
              <a:avLst/>
              <a:gdLst/>
              <a:ahLst/>
              <a:cxnLst/>
              <a:rect l="0" t="0" r="0" b="0"/>
              <a:pathLst>
                <a:path w="1153" h="1154">
                  <a:moveTo>
                    <a:pt x="0" y="576"/>
                  </a:moveTo>
                  <a:cubicBezTo>
                    <a:pt x="0" y="258"/>
                    <a:pt x="258" y="0"/>
                    <a:pt x="576" y="0"/>
                  </a:cubicBezTo>
                  <a:cubicBezTo>
                    <a:pt x="895" y="0"/>
                    <a:pt x="1153" y="258"/>
                    <a:pt x="1153" y="577"/>
                  </a:cubicBezTo>
                  <a:cubicBezTo>
                    <a:pt x="1153" y="895"/>
                    <a:pt x="895" y="1154"/>
                    <a:pt x="576" y="1154"/>
                  </a:cubicBezTo>
                  <a:cubicBezTo>
                    <a:pt x="258" y="1154"/>
                    <a:pt x="0" y="895"/>
                    <a:pt x="0" y="576"/>
                  </a:cubicBezTo>
                </a:path>
              </a:pathLst>
            </a:custGeom>
            <a:solidFill>
              <a:srgbClr val="32435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0" name="textbox 40"/>
            <p:cNvSpPr/>
            <p:nvPr/>
          </p:nvSpPr>
          <p:spPr>
            <a:xfrm>
              <a:off x="-12700" y="-12700"/>
              <a:ext cx="758190" cy="8051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7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80975" algn="l" rtl="0" eaLnBrk="0">
                <a:lnSpc>
                  <a:spcPct val="87000"/>
                </a:lnSpc>
              </a:pPr>
              <a:r>
                <a:rPr sz="32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叁</a:t>
              </a:r>
              <a:endParaRPr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21600000">
            <a:off x="1007110" y="4328794"/>
            <a:ext cx="732789" cy="732790"/>
            <a:chOff x="0" y="0"/>
            <a:chExt cx="732789" cy="732790"/>
          </a:xfrm>
        </p:grpSpPr>
        <p:sp>
          <p:nvSpPr>
            <p:cNvPr id="42" name="path 42"/>
            <p:cNvSpPr/>
            <p:nvPr/>
          </p:nvSpPr>
          <p:spPr>
            <a:xfrm>
              <a:off x="0" y="0"/>
              <a:ext cx="732789" cy="732790"/>
            </a:xfrm>
            <a:custGeom>
              <a:avLst/>
              <a:gdLst/>
              <a:ahLst/>
              <a:cxnLst/>
              <a:rect l="0" t="0" r="0" b="0"/>
              <a:pathLst>
                <a:path w="1153" h="1154">
                  <a:moveTo>
                    <a:pt x="0" y="577"/>
                  </a:moveTo>
                  <a:cubicBezTo>
                    <a:pt x="0" y="258"/>
                    <a:pt x="258" y="0"/>
                    <a:pt x="576" y="0"/>
                  </a:cubicBezTo>
                  <a:cubicBezTo>
                    <a:pt x="895" y="0"/>
                    <a:pt x="1153" y="258"/>
                    <a:pt x="1153" y="577"/>
                  </a:cubicBezTo>
                  <a:cubicBezTo>
                    <a:pt x="1153" y="895"/>
                    <a:pt x="895" y="1154"/>
                    <a:pt x="576" y="1154"/>
                  </a:cubicBezTo>
                  <a:cubicBezTo>
                    <a:pt x="258" y="1154"/>
                    <a:pt x="0" y="895"/>
                    <a:pt x="0" y="577"/>
                  </a:cubicBezTo>
                </a:path>
              </a:pathLst>
            </a:custGeom>
            <a:solidFill>
              <a:srgbClr val="32435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4" name="textbox 44"/>
            <p:cNvSpPr/>
            <p:nvPr/>
          </p:nvSpPr>
          <p:spPr>
            <a:xfrm>
              <a:off x="-12700" y="-12700"/>
              <a:ext cx="758190" cy="7886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80975" algn="l" rtl="0" eaLnBrk="0">
                <a:lnSpc>
                  <a:spcPct val="85000"/>
                </a:lnSpc>
                <a:spcBef>
                  <a:spcPts val="0"/>
                </a:spcBef>
              </a:pPr>
              <a:r>
                <a:rPr sz="32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肆</a:t>
              </a:r>
              <a:endParaRPr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picture 3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68" name="textbox 368"/>
          <p:cNvSpPr/>
          <p:nvPr/>
        </p:nvSpPr>
        <p:spPr>
          <a:xfrm>
            <a:off x="4079018" y="3467922"/>
            <a:ext cx="4069079" cy="9207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3000"/>
              </a:lnSpc>
              <a:spcBef>
                <a:spcPts val="0"/>
              </a:spcBef>
            </a:pPr>
            <a:r>
              <a:rPr sz="8000" b="1" kern="0" spc="-13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PART</a:t>
            </a:r>
            <a:r>
              <a:rPr sz="8000" kern="0" spc="47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8000" b="1" kern="0" spc="-13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TWO</a:t>
            </a:r>
            <a:endParaRPr sz="8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40" name="group 40"/>
          <p:cNvGrpSpPr/>
          <p:nvPr/>
        </p:nvGrpSpPr>
        <p:grpSpPr>
          <a:xfrm rot="21600000">
            <a:off x="5398008" y="1636395"/>
            <a:ext cx="1382522" cy="1382395"/>
            <a:chOff x="0" y="0"/>
            <a:chExt cx="1382522" cy="1382395"/>
          </a:xfrm>
        </p:grpSpPr>
        <p:sp>
          <p:nvSpPr>
            <p:cNvPr id="370" name="path 370"/>
            <p:cNvSpPr/>
            <p:nvPr/>
          </p:nvSpPr>
          <p:spPr>
            <a:xfrm>
              <a:off x="0" y="0"/>
              <a:ext cx="1382522" cy="1382395"/>
            </a:xfrm>
            <a:custGeom>
              <a:avLst/>
              <a:gdLst/>
              <a:ahLst/>
              <a:cxnLst/>
              <a:rect l="0" t="0" r="0" b="0"/>
              <a:pathLst>
                <a:path w="2177" h="2177">
                  <a:moveTo>
                    <a:pt x="0" y="1087"/>
                  </a:moveTo>
                  <a:cubicBezTo>
                    <a:pt x="0" y="487"/>
                    <a:pt x="487" y="0"/>
                    <a:pt x="1088" y="0"/>
                  </a:cubicBezTo>
                  <a:cubicBezTo>
                    <a:pt x="1689" y="0"/>
                    <a:pt x="2177" y="487"/>
                    <a:pt x="2177" y="1088"/>
                  </a:cubicBezTo>
                  <a:cubicBezTo>
                    <a:pt x="2177" y="1689"/>
                    <a:pt x="1689" y="2177"/>
                    <a:pt x="1088" y="2177"/>
                  </a:cubicBezTo>
                  <a:cubicBezTo>
                    <a:pt x="487" y="2177"/>
                    <a:pt x="0" y="1689"/>
                    <a:pt x="0" y="1087"/>
                  </a:cubicBezTo>
                </a:path>
              </a:pathLst>
            </a:custGeom>
            <a:solidFill>
              <a:srgbClr val="32435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72" name="textbox 372"/>
            <p:cNvSpPr/>
            <p:nvPr/>
          </p:nvSpPr>
          <p:spPr>
            <a:xfrm>
              <a:off x="-12700" y="-12700"/>
              <a:ext cx="1408430" cy="14382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2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3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407035" algn="l" rtl="0" eaLnBrk="0">
                <a:lnSpc>
                  <a:spcPct val="85000"/>
                </a:lnSpc>
              </a:pPr>
              <a:r>
                <a:rPr sz="4700" kern="0" spc="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肆</a:t>
              </a:r>
              <a:endParaRPr sz="4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74" name="textbox 374"/>
          <p:cNvSpPr/>
          <p:nvPr/>
        </p:nvSpPr>
        <p:spPr>
          <a:xfrm>
            <a:off x="4715636" y="3811270"/>
            <a:ext cx="2758439" cy="7372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5300" kern="0" spc="7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薪酬福利</a:t>
            </a:r>
            <a:endParaRPr sz="5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2" name="group 42"/>
          <p:cNvGrpSpPr/>
          <p:nvPr/>
        </p:nvGrpSpPr>
        <p:grpSpPr>
          <a:xfrm rot="21600000">
            <a:off x="4427632" y="4876523"/>
            <a:ext cx="3351476" cy="353743"/>
            <a:chOff x="0" y="0"/>
            <a:chExt cx="3351476" cy="353743"/>
          </a:xfrm>
        </p:grpSpPr>
        <p:pic>
          <p:nvPicPr>
            <p:cNvPr id="376" name="picture 37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6543" y="90009"/>
              <a:ext cx="3334933" cy="263733"/>
            </a:xfrm>
            <a:prstGeom prst="rect">
              <a:avLst/>
            </a:prstGeom>
          </p:spPr>
        </p:pic>
        <p:sp>
          <p:nvSpPr>
            <p:cNvPr id="378" name="textbox 378"/>
            <p:cNvSpPr/>
            <p:nvPr/>
          </p:nvSpPr>
          <p:spPr>
            <a:xfrm>
              <a:off x="-12700" y="-12700"/>
              <a:ext cx="3365500" cy="35432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ts val="2590"/>
                </a:lnSpc>
              </a:pPr>
              <a:r>
                <a:rPr sz="2000" kern="0" spc="-10" dirty="0">
                  <a:solidFill>
                    <a:srgbClr val="32435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Compensation </a:t>
              </a:r>
              <a:r>
                <a:rPr sz="2000" kern="0" spc="-20" dirty="0">
                  <a:solidFill>
                    <a:srgbClr val="32435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and</a:t>
              </a:r>
              <a:r>
                <a:rPr sz="2000" kern="0" spc="160" dirty="0">
                  <a:solidFill>
                    <a:srgbClr val="32435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2000" kern="0" spc="-20" dirty="0">
                  <a:solidFill>
                    <a:srgbClr val="32435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benefits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picture 3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382" name="picture 3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1487423"/>
            <a:ext cx="12188825" cy="3038220"/>
          </a:xfrm>
          <a:prstGeom prst="rect">
            <a:avLst/>
          </a:prstGeom>
        </p:spPr>
      </p:pic>
      <p:sp>
        <p:nvSpPr>
          <p:cNvPr id="384" name="textbox 384"/>
          <p:cNvSpPr/>
          <p:nvPr/>
        </p:nvSpPr>
        <p:spPr>
          <a:xfrm>
            <a:off x="940816" y="1474063"/>
            <a:ext cx="10418444" cy="15259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7000"/>
              </a:lnSpc>
            </a:pPr>
            <a:r>
              <a:rPr sz="1700" b="1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工作满一年以上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914140" algn="l" rtl="0" eaLnBrk="0">
              <a:lnSpc>
                <a:spcPts val="2485"/>
              </a:lnSpc>
              <a:spcBef>
                <a:spcPts val="515"/>
              </a:spcBef>
            </a:pPr>
            <a:r>
              <a:rPr sz="1700" b="1" kern="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3-6个月</a:t>
            </a:r>
            <a:r>
              <a:rPr sz="1700" b="1" kern="0" spc="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</a:t>
            </a:r>
            <a:r>
              <a:rPr sz="1700" b="1" kern="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工作满6个月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2370"/>
              </a:lnSpc>
            </a:pPr>
            <a:r>
              <a:rPr sz="1700" b="1" kern="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1-3个月实习期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6" name="textbox 386"/>
          <p:cNvSpPr/>
          <p:nvPr/>
        </p:nvSpPr>
        <p:spPr>
          <a:xfrm>
            <a:off x="1057452" y="4852670"/>
            <a:ext cx="9593580" cy="13385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7630" algn="l" rtl="0" eaLnBrk="0">
              <a:lnSpc>
                <a:spcPct val="74000"/>
              </a:lnSpc>
              <a:spcBef>
                <a:spcPts val="0"/>
              </a:spcBef>
            </a:pPr>
            <a:r>
              <a:rPr sz="5300" kern="0" spc="490" dirty="0">
                <a:solidFill>
                  <a:srgbClr val="1F4C8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母</a:t>
            </a:r>
            <a:r>
              <a:rPr sz="5300" kern="0" spc="90" dirty="0">
                <a:solidFill>
                  <a:srgbClr val="1F4C8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</a:t>
            </a:r>
            <a:r>
              <a:rPr sz="5300" kern="0" spc="490" dirty="0">
                <a:solidFill>
                  <a:srgbClr val="1F4C8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母</a:t>
            </a:r>
            <a:r>
              <a:rPr sz="5300" kern="0" spc="100" dirty="0">
                <a:solidFill>
                  <a:srgbClr val="1F4C8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</a:t>
            </a:r>
            <a:r>
              <a:rPr sz="5300" kern="0" spc="490" dirty="0">
                <a:solidFill>
                  <a:srgbClr val="1F4C8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母</a:t>
            </a:r>
            <a:r>
              <a:rPr sz="5300" kern="0" spc="0" dirty="0">
                <a:solidFill>
                  <a:srgbClr val="1F4C8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endParaRPr sz="5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2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925"/>
              </a:lnSpc>
              <a:spcBef>
                <a:spcPts val="0"/>
              </a:spcBef>
            </a:pPr>
            <a:r>
              <a:rPr sz="3600" b="1" kern="0" spc="30" baseline="2000" dirty="0">
                <a:solidFill>
                  <a:srgbClr val="1F4C8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5300-6000元</a:t>
            </a:r>
            <a:r>
              <a:rPr sz="2300" b="1" kern="0" spc="30" dirty="0">
                <a:solidFill>
                  <a:srgbClr val="1F4C8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</a:t>
            </a:r>
            <a:r>
              <a:rPr sz="2300" b="1" kern="0" spc="3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5500-6500元           </a:t>
            </a:r>
            <a:r>
              <a:rPr sz="2300" b="1" kern="0" spc="30" dirty="0">
                <a:solidFill>
                  <a:srgbClr val="1F4C8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6500-7500元      </a:t>
            </a:r>
            <a:r>
              <a:rPr sz="2300" b="1" kern="0" spc="20" dirty="0">
                <a:solidFill>
                  <a:srgbClr val="1F4C8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3600" b="1" kern="0" spc="20" baseline="2300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1W+</a:t>
            </a:r>
            <a:endParaRPr sz="3600" baseline="23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8" name="path 388"/>
          <p:cNvSpPr/>
          <p:nvPr/>
        </p:nvSpPr>
        <p:spPr>
          <a:xfrm>
            <a:off x="9815081" y="4865370"/>
            <a:ext cx="617856" cy="619124"/>
          </a:xfrm>
          <a:custGeom>
            <a:avLst/>
            <a:gdLst/>
            <a:ahLst/>
            <a:cxnLst/>
            <a:rect l="0" t="0" r="0" b="0"/>
            <a:pathLst>
              <a:path w="973" h="974">
                <a:moveTo>
                  <a:pt x="776" y="69"/>
                </a:moveTo>
                <a:cubicBezTo>
                  <a:pt x="715" y="88"/>
                  <a:pt x="630" y="141"/>
                  <a:pt x="584" y="184"/>
                </a:cubicBezTo>
                <a:cubicBezTo>
                  <a:pt x="342" y="429"/>
                  <a:pt x="342" y="429"/>
                  <a:pt x="342" y="429"/>
                </a:cubicBezTo>
                <a:cubicBezTo>
                  <a:pt x="319" y="452"/>
                  <a:pt x="319" y="487"/>
                  <a:pt x="342" y="510"/>
                </a:cubicBezTo>
                <a:cubicBezTo>
                  <a:pt x="461" y="633"/>
                  <a:pt x="461" y="633"/>
                  <a:pt x="461" y="633"/>
                </a:cubicBezTo>
                <a:cubicBezTo>
                  <a:pt x="484" y="656"/>
                  <a:pt x="523" y="656"/>
                  <a:pt x="546" y="633"/>
                </a:cubicBezTo>
                <a:cubicBezTo>
                  <a:pt x="788" y="387"/>
                  <a:pt x="788" y="387"/>
                  <a:pt x="788" y="387"/>
                </a:cubicBezTo>
                <a:cubicBezTo>
                  <a:pt x="834" y="345"/>
                  <a:pt x="888" y="257"/>
                  <a:pt x="907" y="199"/>
                </a:cubicBezTo>
                <a:cubicBezTo>
                  <a:pt x="973" y="0"/>
                  <a:pt x="973" y="0"/>
                  <a:pt x="973" y="0"/>
                </a:cubicBezTo>
                <a:lnTo>
                  <a:pt x="776" y="69"/>
                </a:lnTo>
                <a:close/>
                <a:moveTo>
                  <a:pt x="607" y="491"/>
                </a:moveTo>
                <a:cubicBezTo>
                  <a:pt x="573" y="525"/>
                  <a:pt x="519" y="525"/>
                  <a:pt x="484" y="491"/>
                </a:cubicBezTo>
                <a:cubicBezTo>
                  <a:pt x="450" y="456"/>
                  <a:pt x="450" y="402"/>
                  <a:pt x="484" y="368"/>
                </a:cubicBezTo>
                <a:cubicBezTo>
                  <a:pt x="519" y="333"/>
                  <a:pt x="573" y="333"/>
                  <a:pt x="607" y="368"/>
                </a:cubicBezTo>
                <a:cubicBezTo>
                  <a:pt x="638" y="402"/>
                  <a:pt x="638" y="456"/>
                  <a:pt x="607" y="491"/>
                </a:cubicBezTo>
                <a:moveTo>
                  <a:pt x="769" y="326"/>
                </a:moveTo>
                <a:cubicBezTo>
                  <a:pt x="734" y="360"/>
                  <a:pt x="680" y="360"/>
                  <a:pt x="646" y="326"/>
                </a:cubicBezTo>
                <a:cubicBezTo>
                  <a:pt x="611" y="295"/>
                  <a:pt x="611" y="237"/>
                  <a:pt x="646" y="207"/>
                </a:cubicBezTo>
                <a:cubicBezTo>
                  <a:pt x="680" y="172"/>
                  <a:pt x="734" y="172"/>
                  <a:pt x="769" y="207"/>
                </a:cubicBezTo>
                <a:cubicBezTo>
                  <a:pt x="803" y="237"/>
                  <a:pt x="803" y="295"/>
                  <a:pt x="769" y="326"/>
                </a:cubicBezTo>
              </a:path>
              <a:path w="973" h="974">
                <a:moveTo>
                  <a:pt x="435" y="819"/>
                </a:moveTo>
                <a:cubicBezTo>
                  <a:pt x="416" y="842"/>
                  <a:pt x="416" y="881"/>
                  <a:pt x="435" y="904"/>
                </a:cubicBezTo>
                <a:cubicBezTo>
                  <a:pt x="458" y="923"/>
                  <a:pt x="497" y="923"/>
                  <a:pt x="520" y="904"/>
                </a:cubicBezTo>
                <a:cubicBezTo>
                  <a:pt x="644" y="781"/>
                  <a:pt x="644" y="781"/>
                  <a:pt x="644" y="781"/>
                </a:cubicBezTo>
                <a:cubicBezTo>
                  <a:pt x="686" y="735"/>
                  <a:pt x="686" y="662"/>
                  <a:pt x="644" y="616"/>
                </a:cubicBezTo>
                <a:lnTo>
                  <a:pt x="435" y="819"/>
                </a:lnTo>
              </a:path>
              <a:path w="973" h="974">
                <a:moveTo>
                  <a:pt x="231" y="571"/>
                </a:moveTo>
                <a:cubicBezTo>
                  <a:pt x="219" y="583"/>
                  <a:pt x="219" y="602"/>
                  <a:pt x="231" y="614"/>
                </a:cubicBezTo>
                <a:cubicBezTo>
                  <a:pt x="311" y="695"/>
                  <a:pt x="311" y="695"/>
                  <a:pt x="311" y="695"/>
                </a:cubicBezTo>
                <a:cubicBezTo>
                  <a:pt x="322" y="706"/>
                  <a:pt x="341" y="706"/>
                  <a:pt x="353" y="695"/>
                </a:cubicBezTo>
                <a:cubicBezTo>
                  <a:pt x="372" y="676"/>
                  <a:pt x="372" y="676"/>
                  <a:pt x="372" y="676"/>
                </a:cubicBezTo>
                <a:cubicBezTo>
                  <a:pt x="250" y="552"/>
                  <a:pt x="250" y="552"/>
                  <a:pt x="250" y="552"/>
                </a:cubicBezTo>
                <a:lnTo>
                  <a:pt x="231" y="571"/>
                </a:lnTo>
              </a:path>
              <a:path w="973" h="974">
                <a:moveTo>
                  <a:pt x="0" y="974"/>
                </a:moveTo>
                <a:cubicBezTo>
                  <a:pt x="115" y="917"/>
                  <a:pt x="287" y="802"/>
                  <a:pt x="230" y="744"/>
                </a:cubicBezTo>
                <a:cubicBezTo>
                  <a:pt x="172" y="687"/>
                  <a:pt x="57" y="859"/>
                  <a:pt x="0" y="974"/>
                </a:cubicBezTo>
              </a:path>
              <a:path w="973" h="974">
                <a:moveTo>
                  <a:pt x="28" y="512"/>
                </a:moveTo>
                <a:cubicBezTo>
                  <a:pt x="9" y="535"/>
                  <a:pt x="9" y="574"/>
                  <a:pt x="28" y="597"/>
                </a:cubicBezTo>
                <a:cubicBezTo>
                  <a:pt x="51" y="616"/>
                  <a:pt x="90" y="616"/>
                  <a:pt x="113" y="597"/>
                </a:cubicBezTo>
                <a:cubicBezTo>
                  <a:pt x="237" y="474"/>
                  <a:pt x="237" y="474"/>
                  <a:pt x="237" y="474"/>
                </a:cubicBezTo>
                <a:cubicBezTo>
                  <a:pt x="280" y="428"/>
                  <a:pt x="280" y="355"/>
                  <a:pt x="237" y="309"/>
                </a:cubicBezTo>
                <a:lnTo>
                  <a:pt x="28" y="512"/>
                </a:lnTo>
              </a:path>
            </a:pathLst>
          </a:cu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90" name="textbox 390"/>
          <p:cNvSpPr/>
          <p:nvPr/>
        </p:nvSpPr>
        <p:spPr>
          <a:xfrm>
            <a:off x="4415282" y="298450"/>
            <a:ext cx="3540125" cy="6610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00355" algn="l" rtl="0" eaLnBrk="0">
              <a:lnSpc>
                <a:spcPct val="80000"/>
              </a:lnSpc>
              <a:tabLst>
                <a:tab pos="353695" algn="l"/>
              </a:tabLst>
            </a:pPr>
            <a:r>
              <a:rPr sz="2600" kern="0" spc="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600" kern="0" spc="-227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4800" b="1" kern="0" spc="45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sz="4800" kern="0" spc="63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2600" kern="0" spc="45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递</a:t>
            </a:r>
            <a:r>
              <a:rPr sz="2600" kern="0" spc="2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</a:t>
            </a:r>
            <a:r>
              <a:rPr sz="2600" kern="0" spc="45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endParaRPr sz="2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92" name="picture 3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112379" y="311150"/>
            <a:ext cx="437260" cy="576269"/>
          </a:xfrm>
          <a:prstGeom prst="rect">
            <a:avLst/>
          </a:prstGeom>
        </p:spPr>
      </p:pic>
      <p:pic>
        <p:nvPicPr>
          <p:cNvPr id="394" name="picture 3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710680" y="316483"/>
            <a:ext cx="432559" cy="570935"/>
          </a:xfrm>
          <a:prstGeom prst="rect">
            <a:avLst/>
          </a:prstGeom>
        </p:spPr>
      </p:pic>
      <p:pic>
        <p:nvPicPr>
          <p:cNvPr id="396" name="picture 39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335098" y="316483"/>
            <a:ext cx="401743" cy="579482"/>
          </a:xfrm>
          <a:prstGeom prst="rect">
            <a:avLst/>
          </a:prstGeom>
        </p:spPr>
      </p:pic>
      <p:pic>
        <p:nvPicPr>
          <p:cNvPr id="398" name="picture 39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533711" y="316483"/>
            <a:ext cx="408110" cy="579482"/>
          </a:xfrm>
          <a:prstGeom prst="rect">
            <a:avLst/>
          </a:prstGeom>
        </p:spPr>
      </p:pic>
      <p:pic>
        <p:nvPicPr>
          <p:cNvPr id="400" name="picture 40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5122426" y="316483"/>
            <a:ext cx="435221" cy="579075"/>
          </a:xfrm>
          <a:prstGeom prst="rect">
            <a:avLst/>
          </a:prstGeom>
        </p:spPr>
      </p:pic>
      <p:pic>
        <p:nvPicPr>
          <p:cNvPr id="402" name="picture 4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427982" y="316483"/>
            <a:ext cx="342138" cy="629955"/>
          </a:xfrm>
          <a:prstGeom prst="rect">
            <a:avLst/>
          </a:prstGeom>
        </p:spPr>
      </p:pic>
      <p:pic>
        <p:nvPicPr>
          <p:cNvPr id="404" name="picture 40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0358627" y="6367271"/>
            <a:ext cx="1642871" cy="30175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picture 4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08" name="rect 408"/>
          <p:cNvSpPr/>
          <p:nvPr/>
        </p:nvSpPr>
        <p:spPr>
          <a:xfrm>
            <a:off x="1580388" y="1365503"/>
            <a:ext cx="2125979" cy="373761"/>
          </a:xfrm>
          <a:prstGeom prst="rect">
            <a:avLst/>
          </a:prstGeom>
          <a:solidFill>
            <a:srgbClr val="00394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10" name="textbox 410"/>
          <p:cNvSpPr/>
          <p:nvPr/>
        </p:nvSpPr>
        <p:spPr>
          <a:xfrm>
            <a:off x="1458570" y="1448024"/>
            <a:ext cx="2533014" cy="12166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2880" algn="l" rtl="0" eaLnBrk="0">
              <a:lnSpc>
                <a:spcPct val="88000"/>
              </a:lnSpc>
            </a:pPr>
            <a:r>
              <a:rPr sz="1500" kern="0" spc="2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入职缴纳</a:t>
            </a:r>
            <a:r>
              <a:rPr sz="1500" b="1" kern="0" spc="2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购买五险    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86055" algn="l" rtl="0" eaLnBrk="0">
              <a:lnSpc>
                <a:spcPct val="87000"/>
              </a:lnSpc>
              <a:spcBef>
                <a:spcPts val="545"/>
              </a:spcBef>
            </a:pPr>
            <a:r>
              <a:rPr sz="1500" b="1" kern="0" spc="1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一金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2385" algn="l" rtl="0" eaLnBrk="0">
              <a:lnSpc>
                <a:spcPct val="85000"/>
              </a:lnSpc>
              <a:spcBef>
                <a:spcPts val="92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养老保险、住院基本医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疗保险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0640" indent="60325" algn="l" rtl="0" eaLnBrk="0">
              <a:lnSpc>
                <a:spcPct val="99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（含生育险）、工伤保险、失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险、综合基本医疗保险、公积金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2" name="textbox 412"/>
          <p:cNvSpPr/>
          <p:nvPr/>
        </p:nvSpPr>
        <p:spPr>
          <a:xfrm>
            <a:off x="8096329" y="5546016"/>
            <a:ext cx="3316604" cy="6616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ts val="1745"/>
              </a:lnSpc>
            </a:pPr>
            <a:r>
              <a:rPr sz="1400" kern="0" spc="10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周一至周五8:</a:t>
            </a:r>
            <a:r>
              <a:rPr sz="1400" kern="0" spc="-21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10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00-12:</a:t>
            </a:r>
            <a:r>
              <a:rPr sz="1400" kern="0" spc="-21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10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</a:t>
            </a:r>
            <a:r>
              <a:rPr sz="1400" kern="0" spc="9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kern="0" spc="-14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9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13:</a:t>
            </a:r>
            <a:r>
              <a:rPr sz="1400" kern="0" spc="-17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9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30-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14605" algn="l" rtl="0" eaLnBrk="0">
              <a:lnSpc>
                <a:spcPct val="97000"/>
              </a:lnSpc>
              <a:spcBef>
                <a:spcPts val="0"/>
              </a:spcBef>
            </a:pPr>
            <a:r>
              <a:rPr sz="1400" kern="0" spc="11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17:</a:t>
            </a:r>
            <a:r>
              <a:rPr sz="1400" kern="0" spc="-13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11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30为正常上班时间，</a:t>
            </a:r>
            <a:r>
              <a:rPr sz="1400" kern="0" spc="-25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11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其它工作时间</a:t>
            </a:r>
            <a:r>
              <a:rPr sz="1400" kern="0" spc="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11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加班费另计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4" name="textbox 414"/>
          <p:cNvSpPr/>
          <p:nvPr/>
        </p:nvSpPr>
        <p:spPr>
          <a:xfrm>
            <a:off x="726240" y="4617537"/>
            <a:ext cx="3288029" cy="5219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3000"/>
              </a:lnSpc>
            </a:pPr>
            <a:r>
              <a:rPr sz="1400" kern="0" spc="9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不定期举办篮球赛</a:t>
            </a:r>
            <a:r>
              <a:rPr sz="1400" kern="0" spc="-19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9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400" kern="0" spc="-24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9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羽</a:t>
            </a:r>
            <a:r>
              <a:rPr sz="1400" kern="0" spc="8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毛球赛</a:t>
            </a:r>
            <a:r>
              <a:rPr sz="1400" kern="0" spc="-18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8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400" kern="0" spc="-13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8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K歌赛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algn="l" rtl="0" eaLnBrk="0">
              <a:lnSpc>
                <a:spcPts val="2515"/>
              </a:lnSpc>
            </a:pPr>
            <a:r>
              <a:rPr sz="1400" kern="0" spc="12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及旅游活动，</a:t>
            </a:r>
            <a:r>
              <a:rPr sz="1400" kern="0" spc="-21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12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奖金及礼品丰富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6" name="textbox 416"/>
          <p:cNvSpPr/>
          <p:nvPr/>
        </p:nvSpPr>
        <p:spPr>
          <a:xfrm>
            <a:off x="4415282" y="298450"/>
            <a:ext cx="3056889" cy="6851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3000"/>
              </a:lnSpc>
            </a:pPr>
            <a:r>
              <a:rPr sz="5900" b="1" kern="0" spc="-4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PART</a:t>
            </a:r>
            <a:r>
              <a:rPr sz="5900" kern="0" spc="35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5900" b="1" kern="0" spc="-4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TWO</a:t>
            </a:r>
            <a:endParaRPr sz="59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18" name="textbox 418"/>
          <p:cNvSpPr/>
          <p:nvPr/>
        </p:nvSpPr>
        <p:spPr>
          <a:xfrm>
            <a:off x="8374160" y="2825310"/>
            <a:ext cx="3152139" cy="4972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" indent="-2540" algn="l" rtl="0" eaLnBrk="0">
              <a:lnSpc>
                <a:spcPct val="113000"/>
              </a:lnSpc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全新5人间公寓宿舍、上床下桌、配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有独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立洗手间、空调、热水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、WIFI等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0" name="textbox 420"/>
          <p:cNvSpPr/>
          <p:nvPr/>
        </p:nvSpPr>
        <p:spPr>
          <a:xfrm>
            <a:off x="233171" y="4023359"/>
            <a:ext cx="3703954" cy="375284"/>
          </a:xfrm>
          <a:prstGeom prst="rect">
            <a:avLst/>
          </a:prstGeom>
          <a:solidFill>
            <a:srgbClr val="00394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5905" algn="l" rtl="0" eaLnBrk="0">
              <a:lnSpc>
                <a:spcPct val="88000"/>
              </a:lnSpc>
              <a:spcBef>
                <a:spcPts val="5"/>
              </a:spcBef>
            </a:pPr>
            <a:r>
              <a:rPr sz="1500" b="1" kern="0" spc="2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年度旅游</a:t>
            </a:r>
            <a:r>
              <a:rPr sz="1500" b="1" kern="0" spc="-1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2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500" b="1" kern="0" spc="-1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2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节日活动</a:t>
            </a:r>
            <a:r>
              <a:rPr sz="1500" b="1" kern="0" spc="-1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2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500" b="1" kern="0" spc="-1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2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生日礼物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2" name="textbox 422"/>
          <p:cNvSpPr/>
          <p:nvPr/>
        </p:nvSpPr>
        <p:spPr>
          <a:xfrm>
            <a:off x="4860842" y="408256"/>
            <a:ext cx="2268220" cy="5511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4135"/>
              </a:lnSpc>
            </a:pPr>
            <a:r>
              <a:rPr sz="3200" kern="0" spc="-4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3、其它福利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4" name="textbox 424"/>
          <p:cNvSpPr/>
          <p:nvPr/>
        </p:nvSpPr>
        <p:spPr>
          <a:xfrm>
            <a:off x="8208264" y="5102352"/>
            <a:ext cx="3005454" cy="375284"/>
          </a:xfrm>
          <a:prstGeom prst="rect">
            <a:avLst/>
          </a:prstGeom>
          <a:solidFill>
            <a:srgbClr val="00394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8285" algn="l" rtl="0" eaLnBrk="0">
              <a:lnSpc>
                <a:spcPct val="88000"/>
              </a:lnSpc>
              <a:spcBef>
                <a:spcPts val="5"/>
              </a:spcBef>
            </a:pPr>
            <a:r>
              <a:rPr sz="1500" b="1" kern="0" spc="2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五天八小时</a:t>
            </a:r>
            <a:r>
              <a:rPr sz="1500" b="1" kern="0" spc="-1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2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500" b="1" kern="0" spc="-1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2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加班费另</a:t>
            </a:r>
            <a:r>
              <a:rPr sz="1500" b="1" kern="0" spc="2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6" name="textbox 426"/>
          <p:cNvSpPr/>
          <p:nvPr/>
        </p:nvSpPr>
        <p:spPr>
          <a:xfrm>
            <a:off x="8437838" y="4004683"/>
            <a:ext cx="2654935" cy="4152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3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-635" algn="l" rtl="0" eaLnBrk="0">
              <a:lnSpc>
                <a:spcPct val="93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法定假、带薪年假、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婚假、产假、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带薪病假、丧假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…</a:t>
            </a:r>
            <a:r>
              <a:rPr sz="1400" kern="0" spc="-3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…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8" name="textbox 428"/>
          <p:cNvSpPr/>
          <p:nvPr/>
        </p:nvSpPr>
        <p:spPr>
          <a:xfrm>
            <a:off x="6956425" y="1281429"/>
            <a:ext cx="2538095" cy="375284"/>
          </a:xfrm>
          <a:prstGeom prst="rect">
            <a:avLst/>
          </a:prstGeom>
          <a:solidFill>
            <a:srgbClr val="00394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3840" algn="l" rtl="0" eaLnBrk="0">
              <a:lnSpc>
                <a:spcPct val="89000"/>
              </a:lnSpc>
              <a:spcBef>
                <a:spcPts val="5"/>
              </a:spcBef>
            </a:pPr>
            <a:r>
              <a:rPr sz="1500" b="1" kern="0" spc="2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员工食堂</a:t>
            </a:r>
            <a:r>
              <a:rPr sz="1500" b="1" kern="0" spc="-1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2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500" b="1" kern="0" spc="-1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2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餐费补贴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0" name="textbox 430"/>
          <p:cNvSpPr/>
          <p:nvPr/>
        </p:nvSpPr>
        <p:spPr>
          <a:xfrm>
            <a:off x="8232647" y="2310383"/>
            <a:ext cx="2527300" cy="375284"/>
          </a:xfrm>
          <a:prstGeom prst="rect">
            <a:avLst/>
          </a:prstGeom>
          <a:solidFill>
            <a:srgbClr val="00394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36220" algn="l" rtl="0" eaLnBrk="0">
              <a:lnSpc>
                <a:spcPct val="88000"/>
              </a:lnSpc>
              <a:spcBef>
                <a:spcPts val="5"/>
              </a:spcBef>
            </a:pPr>
            <a:r>
              <a:rPr sz="1500" b="1" kern="0" spc="2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免费住宿</a:t>
            </a:r>
            <a:r>
              <a:rPr sz="1500" b="1" kern="0" spc="-1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2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500" b="1" kern="0" spc="-1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2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配套齐全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2" name="textbox 432"/>
          <p:cNvSpPr/>
          <p:nvPr/>
        </p:nvSpPr>
        <p:spPr>
          <a:xfrm>
            <a:off x="8378825" y="3567429"/>
            <a:ext cx="2073275" cy="375284"/>
          </a:xfrm>
          <a:prstGeom prst="rect">
            <a:avLst/>
          </a:prstGeom>
          <a:solidFill>
            <a:srgbClr val="00394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39395" algn="l" rtl="0" eaLnBrk="0">
              <a:lnSpc>
                <a:spcPct val="88000"/>
              </a:lnSpc>
              <a:spcBef>
                <a:spcPts val="5"/>
              </a:spcBef>
            </a:pPr>
            <a:r>
              <a:rPr sz="1500" b="1" kern="0" spc="2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丰富的休假制度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4" name="textbox 434"/>
          <p:cNvSpPr/>
          <p:nvPr/>
        </p:nvSpPr>
        <p:spPr>
          <a:xfrm>
            <a:off x="1564639" y="2907665"/>
            <a:ext cx="1856739" cy="375284"/>
          </a:xfrm>
          <a:prstGeom prst="rect">
            <a:avLst/>
          </a:prstGeom>
          <a:solidFill>
            <a:srgbClr val="00394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5110" algn="l" rtl="0" eaLnBrk="0">
              <a:lnSpc>
                <a:spcPct val="88000"/>
              </a:lnSpc>
              <a:spcBef>
                <a:spcPts val="5"/>
              </a:spcBef>
            </a:pPr>
            <a:r>
              <a:rPr sz="1500" b="1" kern="0" spc="2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职工免费体检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36" name="picture 4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358627" y="6367271"/>
            <a:ext cx="1642871" cy="301752"/>
          </a:xfrm>
          <a:prstGeom prst="rect">
            <a:avLst/>
          </a:prstGeom>
        </p:spPr>
      </p:pic>
      <p:sp>
        <p:nvSpPr>
          <p:cNvPr id="438" name="textbox 438"/>
          <p:cNvSpPr/>
          <p:nvPr/>
        </p:nvSpPr>
        <p:spPr>
          <a:xfrm>
            <a:off x="7183393" y="1793990"/>
            <a:ext cx="2510154" cy="2152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配备食堂，菜品丰富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，口味多样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0" name="textbox 440"/>
          <p:cNvSpPr/>
          <p:nvPr/>
        </p:nvSpPr>
        <p:spPr>
          <a:xfrm>
            <a:off x="1294345" y="3496683"/>
            <a:ext cx="1972310" cy="2133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1400" kern="0" spc="130" dirty="0">
                <a:solidFill>
                  <a:srgbClr val="0D0D0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职工每年免费体检一次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picture 4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444" name="picture 4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975092" y="1310640"/>
            <a:ext cx="3988307" cy="5058155"/>
          </a:xfrm>
          <a:prstGeom prst="rect">
            <a:avLst/>
          </a:prstGeom>
        </p:spPr>
      </p:pic>
      <p:pic>
        <p:nvPicPr>
          <p:cNvPr id="446" name="picture 4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81227" y="3910583"/>
            <a:ext cx="3685031" cy="2459736"/>
          </a:xfrm>
          <a:prstGeom prst="rect">
            <a:avLst/>
          </a:prstGeom>
        </p:spPr>
      </p:pic>
      <p:pic>
        <p:nvPicPr>
          <p:cNvPr id="448" name="picture 4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81354" y="1311275"/>
            <a:ext cx="3611752" cy="2460625"/>
          </a:xfrm>
          <a:prstGeom prst="rect">
            <a:avLst/>
          </a:prstGeom>
        </p:spPr>
      </p:pic>
      <p:pic>
        <p:nvPicPr>
          <p:cNvPr id="450" name="picture 4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480559" y="1310639"/>
            <a:ext cx="3343655" cy="2493264"/>
          </a:xfrm>
          <a:prstGeom prst="rect">
            <a:avLst/>
          </a:prstGeom>
        </p:spPr>
      </p:pic>
      <p:pic>
        <p:nvPicPr>
          <p:cNvPr id="452" name="picture 4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481194" y="3910583"/>
            <a:ext cx="3343020" cy="2459101"/>
          </a:xfrm>
          <a:prstGeom prst="rect">
            <a:avLst/>
          </a:prstGeom>
        </p:spPr>
      </p:pic>
      <p:sp>
        <p:nvSpPr>
          <p:cNvPr id="454" name="textbox 454"/>
          <p:cNvSpPr/>
          <p:nvPr/>
        </p:nvSpPr>
        <p:spPr>
          <a:xfrm>
            <a:off x="4415282" y="298450"/>
            <a:ext cx="4392929" cy="6826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40360" algn="l" rtl="0" eaLnBrk="0">
              <a:lnSpc>
                <a:spcPct val="74000"/>
              </a:lnSpc>
              <a:tabLst>
                <a:tab pos="353695" algn="l"/>
              </a:tabLst>
            </a:pPr>
            <a:r>
              <a:rPr sz="2900" kern="0" spc="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900" kern="0" spc="-225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5400" b="1" kern="0" spc="16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sz="5400" kern="0" spc="45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2900" kern="0" spc="16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900" kern="0" spc="1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</a:t>
            </a:r>
            <a:r>
              <a:rPr sz="2900" kern="0" spc="16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化活动</a:t>
            </a:r>
            <a:endParaRPr sz="2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56" name="picture 45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7146035" y="311150"/>
            <a:ext cx="477266" cy="580339"/>
          </a:xfrm>
          <a:prstGeom prst="rect">
            <a:avLst/>
          </a:prstGeom>
        </p:spPr>
      </p:pic>
      <p:pic>
        <p:nvPicPr>
          <p:cNvPr id="458" name="picture 4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744334" y="316483"/>
            <a:ext cx="472567" cy="552211"/>
          </a:xfrm>
          <a:prstGeom prst="rect">
            <a:avLst/>
          </a:prstGeom>
        </p:spPr>
      </p:pic>
      <p:pic>
        <p:nvPicPr>
          <p:cNvPr id="460" name="picture 46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6389878" y="316483"/>
            <a:ext cx="420623" cy="561573"/>
          </a:xfrm>
          <a:prstGeom prst="rect">
            <a:avLst/>
          </a:prstGeom>
        </p:spPr>
      </p:pic>
      <p:pic>
        <p:nvPicPr>
          <p:cNvPr id="462" name="picture 46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5627837" y="316483"/>
            <a:ext cx="383833" cy="575819"/>
          </a:xfrm>
          <a:prstGeom prst="rect">
            <a:avLst/>
          </a:prstGeom>
        </p:spPr>
      </p:pic>
      <p:pic>
        <p:nvPicPr>
          <p:cNvPr id="464" name="picture 46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5208005" y="316483"/>
            <a:ext cx="397266" cy="579889"/>
          </a:xfrm>
          <a:prstGeom prst="rect">
            <a:avLst/>
          </a:prstGeom>
        </p:spPr>
      </p:pic>
      <p:pic>
        <p:nvPicPr>
          <p:cNvPr id="466" name="picture 46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4427982" y="316483"/>
            <a:ext cx="342138" cy="629955"/>
          </a:xfrm>
          <a:prstGeom prst="rect">
            <a:avLst/>
          </a:prstGeom>
        </p:spPr>
      </p:pic>
      <p:pic>
        <p:nvPicPr>
          <p:cNvPr id="468" name="picture 46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10358627" y="6503161"/>
            <a:ext cx="1642871" cy="301497"/>
          </a:xfrm>
          <a:prstGeom prst="rect">
            <a:avLst/>
          </a:prstGeom>
        </p:spPr>
      </p:pic>
      <p:sp>
        <p:nvSpPr>
          <p:cNvPr id="470" name="textbox 470"/>
          <p:cNvSpPr/>
          <p:nvPr/>
        </p:nvSpPr>
        <p:spPr>
          <a:xfrm>
            <a:off x="8010144" y="3910583"/>
            <a:ext cx="1522730" cy="282575"/>
          </a:xfrm>
          <a:prstGeom prst="rect">
            <a:avLst/>
          </a:prstGeom>
          <a:solidFill>
            <a:srgbClr val="FF5D2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0810" algn="l" rtl="0" eaLnBrk="0">
              <a:lnSpc>
                <a:spcPct val="88000"/>
              </a:lnSpc>
              <a:spcBef>
                <a:spcPts val="5"/>
              </a:spcBef>
            </a:pP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公司年终聚餐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72" name="textbox 472"/>
          <p:cNvSpPr/>
          <p:nvPr/>
        </p:nvSpPr>
        <p:spPr>
          <a:xfrm>
            <a:off x="681227" y="1310640"/>
            <a:ext cx="1396364" cy="283845"/>
          </a:xfrm>
          <a:prstGeom prst="rect">
            <a:avLst/>
          </a:prstGeom>
          <a:solidFill>
            <a:srgbClr val="FF5D2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0810" algn="l" rtl="0" eaLnBrk="0">
              <a:lnSpc>
                <a:spcPct val="88000"/>
              </a:lnSpc>
              <a:spcBef>
                <a:spcPts val="5"/>
              </a:spcBef>
            </a:pP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户外团建活动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74" name="textbox 474"/>
          <p:cNvSpPr/>
          <p:nvPr/>
        </p:nvSpPr>
        <p:spPr>
          <a:xfrm>
            <a:off x="4480559" y="1310640"/>
            <a:ext cx="1396364" cy="283845"/>
          </a:xfrm>
          <a:prstGeom prst="rect">
            <a:avLst/>
          </a:prstGeom>
          <a:solidFill>
            <a:srgbClr val="FF5D2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0810" algn="l" rtl="0" eaLnBrk="0">
              <a:lnSpc>
                <a:spcPct val="88000"/>
              </a:lnSpc>
              <a:spcBef>
                <a:spcPts val="5"/>
              </a:spcBef>
            </a:pP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储干拓展训练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76" name="textbox 476"/>
          <p:cNvSpPr/>
          <p:nvPr/>
        </p:nvSpPr>
        <p:spPr>
          <a:xfrm>
            <a:off x="8010144" y="1310640"/>
            <a:ext cx="1379219" cy="283845"/>
          </a:xfrm>
          <a:prstGeom prst="rect">
            <a:avLst/>
          </a:prstGeom>
          <a:solidFill>
            <a:srgbClr val="FF5D2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2080" algn="l" rtl="0" eaLnBrk="0">
              <a:lnSpc>
                <a:spcPct val="88000"/>
              </a:lnSpc>
              <a:spcBef>
                <a:spcPts val="5"/>
              </a:spcBef>
            </a:pP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职工生日会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78" name="textbox 478"/>
          <p:cNvSpPr/>
          <p:nvPr/>
        </p:nvSpPr>
        <p:spPr>
          <a:xfrm>
            <a:off x="4480559" y="3910583"/>
            <a:ext cx="1381125" cy="282575"/>
          </a:xfrm>
          <a:prstGeom prst="rect">
            <a:avLst/>
          </a:prstGeom>
          <a:solidFill>
            <a:srgbClr val="FF5D2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0810" algn="l" rtl="0" eaLnBrk="0">
              <a:lnSpc>
                <a:spcPct val="88000"/>
              </a:lnSpc>
              <a:spcBef>
                <a:spcPts val="0"/>
              </a:spcBef>
            </a:pPr>
            <a:r>
              <a:rPr sz="1500" kern="0" spc="1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户外真人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CS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0" name="textbox 480"/>
          <p:cNvSpPr/>
          <p:nvPr/>
        </p:nvSpPr>
        <p:spPr>
          <a:xfrm>
            <a:off x="681227" y="3910583"/>
            <a:ext cx="1381125" cy="282575"/>
          </a:xfrm>
          <a:prstGeom prst="rect">
            <a:avLst/>
          </a:prstGeom>
          <a:solidFill>
            <a:srgbClr val="FF5D2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1445" algn="l" rtl="0" eaLnBrk="0">
              <a:lnSpc>
                <a:spcPct val="88000"/>
              </a:lnSpc>
              <a:spcBef>
                <a:spcPts val="5"/>
              </a:spcBef>
            </a:pP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公司篮球比赛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picture 48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484" name="picture 4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743700" y="1018323"/>
            <a:ext cx="4917338" cy="2808440"/>
          </a:xfrm>
          <a:prstGeom prst="rect">
            <a:avLst/>
          </a:prstGeom>
        </p:spPr>
      </p:pic>
      <p:grpSp>
        <p:nvGrpSpPr>
          <p:cNvPr id="44" name="group 44"/>
          <p:cNvGrpSpPr/>
          <p:nvPr/>
        </p:nvGrpSpPr>
        <p:grpSpPr>
          <a:xfrm rot="21600000">
            <a:off x="7851647" y="4030979"/>
            <a:ext cx="4149851" cy="2827020"/>
            <a:chOff x="0" y="0"/>
            <a:chExt cx="4149851" cy="2827020"/>
          </a:xfrm>
        </p:grpSpPr>
        <p:pic>
          <p:nvPicPr>
            <p:cNvPr id="486" name="picture 48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523" y="16764"/>
              <a:ext cx="3790188" cy="2540317"/>
            </a:xfrm>
            <a:prstGeom prst="rect">
              <a:avLst/>
            </a:prstGeom>
          </p:spPr>
        </p:pic>
        <p:sp>
          <p:nvSpPr>
            <p:cNvPr id="488" name="rect 488"/>
            <p:cNvSpPr/>
            <p:nvPr/>
          </p:nvSpPr>
          <p:spPr>
            <a:xfrm>
              <a:off x="0" y="0"/>
              <a:ext cx="2436876" cy="283464"/>
            </a:xfrm>
            <a:prstGeom prst="rect">
              <a:avLst/>
            </a:prstGeom>
            <a:solidFill>
              <a:srgbClr val="FF5D2C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90" name="textbox 490"/>
            <p:cNvSpPr/>
            <p:nvPr/>
          </p:nvSpPr>
          <p:spPr>
            <a:xfrm>
              <a:off x="118965" y="51514"/>
              <a:ext cx="2004695" cy="2247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7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7000"/>
                </a:lnSpc>
              </a:pPr>
              <a:r>
                <a:rPr sz="1500" kern="0" spc="110" dirty="0">
                  <a:solidFill>
                    <a:srgbClr val="424242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全自动二封</a:t>
              </a:r>
              <a:r>
                <a:rPr sz="1500" kern="0" spc="110" dirty="0">
                  <a:solidFill>
                    <a:srgbClr val="424242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/</a:t>
              </a:r>
              <a:r>
                <a:rPr sz="1500" kern="0" spc="110" dirty="0">
                  <a:solidFill>
                    <a:srgbClr val="424242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成型</a:t>
              </a:r>
              <a:r>
                <a:rPr sz="1500" kern="0" spc="110" dirty="0">
                  <a:solidFill>
                    <a:srgbClr val="424242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/</a:t>
              </a:r>
              <a:r>
                <a:rPr sz="1500" kern="0" spc="110" dirty="0">
                  <a:solidFill>
                    <a:srgbClr val="424242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目检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492" name="picture 49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2506979" y="2653284"/>
              <a:ext cx="1642871" cy="173735"/>
            </a:xfrm>
            <a:prstGeom prst="rect">
              <a:avLst/>
            </a:prstGeom>
          </p:spPr>
        </p:pic>
      </p:grpSp>
      <p:pic>
        <p:nvPicPr>
          <p:cNvPr id="494" name="picture 49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216908" y="4008120"/>
            <a:ext cx="3439667" cy="2604515"/>
          </a:xfrm>
          <a:prstGeom prst="rect">
            <a:avLst/>
          </a:prstGeom>
        </p:spPr>
      </p:pic>
      <p:pic>
        <p:nvPicPr>
          <p:cNvPr id="496" name="picture 49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00456" y="4021835"/>
            <a:ext cx="3429000" cy="2548127"/>
          </a:xfrm>
          <a:prstGeom prst="rect">
            <a:avLst/>
          </a:prstGeom>
        </p:spPr>
      </p:pic>
      <p:pic>
        <p:nvPicPr>
          <p:cNvPr id="498" name="picture 49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693375" y="996696"/>
            <a:ext cx="2914688" cy="2834639"/>
          </a:xfrm>
          <a:prstGeom prst="rect">
            <a:avLst/>
          </a:prstGeom>
        </p:spPr>
      </p:pic>
      <p:pic>
        <p:nvPicPr>
          <p:cNvPr id="500" name="picture 50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44652" y="996696"/>
            <a:ext cx="2898647" cy="2834639"/>
          </a:xfrm>
          <a:prstGeom prst="rect">
            <a:avLst/>
          </a:prstGeom>
        </p:spPr>
      </p:pic>
      <p:sp>
        <p:nvSpPr>
          <p:cNvPr id="502" name="textbox 502"/>
          <p:cNvSpPr/>
          <p:nvPr/>
        </p:nvSpPr>
        <p:spPr>
          <a:xfrm>
            <a:off x="4430521" y="212041"/>
            <a:ext cx="3956050" cy="6604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09880" algn="l" rtl="0" eaLnBrk="0">
              <a:lnSpc>
                <a:spcPct val="69000"/>
              </a:lnSpc>
              <a:spcBef>
                <a:spcPts val="5"/>
              </a:spcBef>
              <a:tabLst>
                <a:tab pos="353695" algn="l"/>
              </a:tabLst>
            </a:pPr>
            <a:r>
              <a:rPr sz="2700" kern="0" spc="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4300" kern="0" spc="-2390" baseline="-15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8100" b="1" kern="0" spc="280" baseline="-80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sz="5200" kern="0" spc="42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4300" kern="0" spc="280" baseline="19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2700" kern="0" spc="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</a:t>
            </a:r>
            <a:r>
              <a:rPr sz="4300" kern="0" spc="280" baseline="19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车间</a:t>
            </a:r>
            <a:endParaRPr sz="4300" baseline="19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04" name="picture 50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7138098" y="295909"/>
            <a:ext cx="446785" cy="528066"/>
          </a:xfrm>
          <a:prstGeom prst="rect">
            <a:avLst/>
          </a:prstGeom>
        </p:spPr>
      </p:pic>
      <p:pic>
        <p:nvPicPr>
          <p:cNvPr id="506" name="picture 50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6736397" y="301244"/>
            <a:ext cx="442086" cy="522731"/>
          </a:xfrm>
          <a:prstGeom prst="rect">
            <a:avLst/>
          </a:prstGeom>
        </p:spPr>
      </p:pic>
      <p:pic>
        <p:nvPicPr>
          <p:cNvPr id="508" name="picture 50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6370747" y="301244"/>
            <a:ext cx="401336" cy="516635"/>
          </a:xfrm>
          <a:prstGeom prst="rect">
            <a:avLst/>
          </a:prstGeom>
        </p:spPr>
      </p:pic>
      <p:pic>
        <p:nvPicPr>
          <p:cNvPr id="510" name="picture 5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5615470" y="301244"/>
            <a:ext cx="360323" cy="516635"/>
          </a:xfrm>
          <a:prstGeom prst="rect">
            <a:avLst/>
          </a:prstGeom>
        </p:spPr>
      </p:pic>
      <p:pic>
        <p:nvPicPr>
          <p:cNvPr id="512" name="picture 5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5165110" y="301244"/>
            <a:ext cx="426508" cy="516635"/>
          </a:xfrm>
          <a:prstGeom prst="rect">
            <a:avLst/>
          </a:prstGeom>
        </p:spPr>
      </p:pic>
      <p:pic>
        <p:nvPicPr>
          <p:cNvPr id="514" name="picture 5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4443221" y="224741"/>
            <a:ext cx="342138" cy="593138"/>
          </a:xfrm>
          <a:prstGeom prst="rect">
            <a:avLst/>
          </a:prstGeom>
        </p:spPr>
      </p:pic>
      <p:sp>
        <p:nvSpPr>
          <p:cNvPr id="516" name="textbox 516"/>
          <p:cNvSpPr/>
          <p:nvPr/>
        </p:nvSpPr>
        <p:spPr>
          <a:xfrm>
            <a:off x="597408" y="4002023"/>
            <a:ext cx="2601595" cy="282575"/>
          </a:xfrm>
          <a:prstGeom prst="rect">
            <a:avLst/>
          </a:prstGeom>
          <a:solidFill>
            <a:srgbClr val="FF5D2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1445" algn="l" rtl="0" eaLnBrk="0">
              <a:lnSpc>
                <a:spcPct val="89000"/>
              </a:lnSpc>
              <a:spcBef>
                <a:spcPts val="5"/>
              </a:spcBef>
            </a:pPr>
            <a:r>
              <a:rPr sz="1500" kern="0" spc="9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技术员在点检维修设备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18" name="textbox 518"/>
          <p:cNvSpPr/>
          <p:nvPr/>
        </p:nvSpPr>
        <p:spPr>
          <a:xfrm>
            <a:off x="3704844" y="999744"/>
            <a:ext cx="2359660" cy="283845"/>
          </a:xfrm>
          <a:prstGeom prst="rect">
            <a:avLst/>
          </a:prstGeom>
          <a:solidFill>
            <a:srgbClr val="FF5D2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1445" algn="l" rtl="0" eaLnBrk="0">
              <a:lnSpc>
                <a:spcPct val="88000"/>
              </a:lnSpc>
            </a:pPr>
            <a:r>
              <a:rPr sz="1500" kern="0" spc="9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全封闭式自动化设备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0" name="textbox 520"/>
          <p:cNvSpPr/>
          <p:nvPr/>
        </p:nvSpPr>
        <p:spPr>
          <a:xfrm>
            <a:off x="6739127" y="1024128"/>
            <a:ext cx="2133600" cy="297179"/>
          </a:xfrm>
          <a:prstGeom prst="rect">
            <a:avLst/>
          </a:prstGeom>
          <a:solidFill>
            <a:srgbClr val="FF5D2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1445" algn="l" rtl="0" eaLnBrk="0">
              <a:lnSpc>
                <a:spcPct val="88000"/>
              </a:lnSpc>
            </a:pPr>
            <a:r>
              <a:rPr sz="1500" kern="0" spc="9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全自动制片卷绕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2" name="textbox 522"/>
          <p:cNvSpPr/>
          <p:nvPr/>
        </p:nvSpPr>
        <p:spPr>
          <a:xfrm>
            <a:off x="4226052" y="4008120"/>
            <a:ext cx="1941829" cy="282575"/>
          </a:xfrm>
          <a:prstGeom prst="rect">
            <a:avLst/>
          </a:prstGeom>
          <a:solidFill>
            <a:srgbClr val="FF5D2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1445" algn="l" rtl="0" eaLnBrk="0">
              <a:lnSpc>
                <a:spcPct val="88000"/>
              </a:lnSpc>
              <a:spcBef>
                <a:spcPts val="0"/>
              </a:spcBef>
            </a:pPr>
            <a:r>
              <a:rPr sz="1500" kern="0" spc="9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全自动注液封装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4" name="textbox 524"/>
          <p:cNvSpPr/>
          <p:nvPr/>
        </p:nvSpPr>
        <p:spPr>
          <a:xfrm>
            <a:off x="653796" y="979932"/>
            <a:ext cx="1780539" cy="283845"/>
          </a:xfrm>
          <a:prstGeom prst="rect">
            <a:avLst/>
          </a:prstGeom>
          <a:solidFill>
            <a:srgbClr val="FF5D2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0810" algn="l" rtl="0" eaLnBrk="0">
              <a:lnSpc>
                <a:spcPct val="88000"/>
              </a:lnSpc>
              <a:spcBef>
                <a:spcPts val="5"/>
              </a:spcBef>
            </a:pPr>
            <a:r>
              <a:rPr sz="1500" kern="0" spc="9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智能载货机器人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picture 5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528" name="picture 5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833359" y="1402080"/>
            <a:ext cx="4168140" cy="2334767"/>
          </a:xfrm>
          <a:prstGeom prst="rect">
            <a:avLst/>
          </a:prstGeom>
        </p:spPr>
      </p:pic>
      <p:pic>
        <p:nvPicPr>
          <p:cNvPr id="530" name="picture 5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909059" y="1432305"/>
            <a:ext cx="3814571" cy="2287524"/>
          </a:xfrm>
          <a:prstGeom prst="rect">
            <a:avLst/>
          </a:prstGeom>
        </p:spPr>
      </p:pic>
      <p:sp>
        <p:nvSpPr>
          <p:cNvPr id="532" name="textbox 532"/>
          <p:cNvSpPr/>
          <p:nvPr/>
        </p:nvSpPr>
        <p:spPr>
          <a:xfrm>
            <a:off x="4430521" y="283209"/>
            <a:ext cx="7153909" cy="6610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1780" algn="l" rtl="0" eaLnBrk="0">
              <a:lnSpc>
                <a:spcPct val="86000"/>
              </a:lnSpc>
              <a:tabLst>
                <a:tab pos="353695" algn="l"/>
              </a:tabLst>
            </a:pPr>
            <a:r>
              <a:rPr sz="2400" kern="0" spc="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400" kern="0" spc="-22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4500" b="1" kern="0" spc="38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sz="2400" kern="0" spc="38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4500" b="1" kern="0" spc="-178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R</a:t>
            </a:r>
            <a:r>
              <a:rPr sz="4500" kern="0" spc="79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400" kern="0" spc="6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</a:t>
            </a:r>
            <a:r>
              <a:rPr sz="2400" kern="0" spc="2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</a:t>
            </a:r>
            <a:r>
              <a:rPr sz="2400" kern="0" spc="6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设施</a:t>
            </a:r>
            <a:r>
              <a:rPr sz="2400" kern="0" spc="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  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34" name="picture 5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208197" y="308165"/>
            <a:ext cx="345770" cy="121475"/>
          </a:xfrm>
          <a:prstGeom prst="rect">
            <a:avLst/>
          </a:prstGeom>
        </p:spPr>
      </p:pic>
      <p:pic>
        <p:nvPicPr>
          <p:cNvPr id="536" name="picture 5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134605" y="295909"/>
            <a:ext cx="408685" cy="585630"/>
          </a:xfrm>
          <a:prstGeom prst="rect">
            <a:avLst/>
          </a:prstGeom>
        </p:spPr>
      </p:pic>
      <p:pic>
        <p:nvPicPr>
          <p:cNvPr id="538" name="picture 5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732904" y="301244"/>
            <a:ext cx="403986" cy="575004"/>
          </a:xfrm>
          <a:prstGeom prst="rect">
            <a:avLst/>
          </a:prstGeom>
        </p:spPr>
      </p:pic>
      <p:pic>
        <p:nvPicPr>
          <p:cNvPr id="540" name="picture 54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329562" y="301244"/>
            <a:ext cx="400929" cy="584366"/>
          </a:xfrm>
          <a:prstGeom prst="rect">
            <a:avLst/>
          </a:prstGeom>
        </p:spPr>
      </p:pic>
      <p:pic>
        <p:nvPicPr>
          <p:cNvPr id="542" name="picture 5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5487373" y="301244"/>
            <a:ext cx="442383" cy="580703"/>
          </a:xfrm>
          <a:prstGeom prst="rect">
            <a:avLst/>
          </a:prstGeom>
        </p:spPr>
      </p:pic>
      <p:pic>
        <p:nvPicPr>
          <p:cNvPr id="544" name="picture 54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443221" y="301244"/>
            <a:ext cx="342138" cy="629954"/>
          </a:xfrm>
          <a:prstGeom prst="rect">
            <a:avLst/>
          </a:prstGeom>
        </p:spPr>
      </p:pic>
      <p:pic>
        <p:nvPicPr>
          <p:cNvPr id="546" name="picture 54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0358627" y="6669023"/>
            <a:ext cx="1642871" cy="18897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picture 5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550" name="rect 55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8745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46" name="group 46"/>
          <p:cNvGrpSpPr/>
          <p:nvPr/>
        </p:nvGrpSpPr>
        <p:grpSpPr>
          <a:xfrm rot="21600000">
            <a:off x="3735039" y="1662983"/>
            <a:ext cx="4693346" cy="4493976"/>
            <a:chOff x="0" y="0"/>
            <a:chExt cx="4693346" cy="4493976"/>
          </a:xfrm>
        </p:grpSpPr>
        <p:grpSp>
          <p:nvGrpSpPr>
            <p:cNvPr id="48" name="group 48"/>
            <p:cNvGrpSpPr/>
            <p:nvPr/>
          </p:nvGrpSpPr>
          <p:grpSpPr>
            <a:xfrm rot="21600000">
              <a:off x="-25369" y="-25318"/>
              <a:ext cx="4744084" cy="4519294"/>
              <a:chOff x="0" y="0"/>
              <a:chExt cx="4744084" cy="4519294"/>
            </a:xfrm>
          </p:grpSpPr>
          <p:sp>
            <p:nvSpPr>
              <p:cNvPr id="552" name="path 552"/>
              <p:cNvSpPr/>
              <p:nvPr/>
            </p:nvSpPr>
            <p:spPr>
              <a:xfrm>
                <a:off x="496570" y="2805429"/>
                <a:ext cx="1859914" cy="1698625"/>
              </a:xfrm>
              <a:custGeom>
                <a:avLst/>
                <a:gdLst/>
                <a:ahLst/>
                <a:cxnLst/>
                <a:rect l="0" t="0" r="0" b="0"/>
                <a:pathLst>
                  <a:path w="2928" h="2675">
                    <a:moveTo>
                      <a:pt x="2745" y="612"/>
                    </a:moveTo>
                    <a:cubicBezTo>
                      <a:pt x="2382" y="546"/>
                      <a:pt x="2076" y="315"/>
                      <a:pt x="1902" y="0"/>
                    </a:cubicBezTo>
                    <a:cubicBezTo>
                      <a:pt x="1794" y="117"/>
                      <a:pt x="1634" y="202"/>
                      <a:pt x="1478" y="202"/>
                    </a:cubicBezTo>
                    <a:cubicBezTo>
                      <a:pt x="616" y="202"/>
                      <a:pt x="616" y="202"/>
                      <a:pt x="616" y="202"/>
                    </a:cubicBezTo>
                    <a:cubicBezTo>
                      <a:pt x="277" y="447"/>
                      <a:pt x="277" y="447"/>
                      <a:pt x="277" y="447"/>
                    </a:cubicBezTo>
                    <a:cubicBezTo>
                      <a:pt x="94" y="579"/>
                      <a:pt x="0" y="866"/>
                      <a:pt x="70" y="1083"/>
                    </a:cubicBezTo>
                    <a:cubicBezTo>
                      <a:pt x="461" y="2284"/>
                      <a:pt x="461" y="2284"/>
                      <a:pt x="461" y="2284"/>
                    </a:cubicBezTo>
                    <a:cubicBezTo>
                      <a:pt x="532" y="2500"/>
                      <a:pt x="776" y="2675"/>
                      <a:pt x="1003" y="2675"/>
                    </a:cubicBezTo>
                    <a:cubicBezTo>
                      <a:pt x="2265" y="2675"/>
                      <a:pt x="2265" y="2675"/>
                      <a:pt x="2265" y="2675"/>
                    </a:cubicBezTo>
                    <a:cubicBezTo>
                      <a:pt x="2491" y="2675"/>
                      <a:pt x="2735" y="2500"/>
                      <a:pt x="2806" y="2284"/>
                    </a:cubicBezTo>
                    <a:cubicBezTo>
                      <a:pt x="2928" y="1902"/>
                      <a:pt x="2928" y="1902"/>
                      <a:pt x="2928" y="1902"/>
                    </a:cubicBezTo>
                    <a:cubicBezTo>
                      <a:pt x="2670" y="1102"/>
                      <a:pt x="2670" y="1102"/>
                      <a:pt x="2670" y="1102"/>
                    </a:cubicBezTo>
                    <a:cubicBezTo>
                      <a:pt x="2618" y="946"/>
                      <a:pt x="2651" y="758"/>
                      <a:pt x="2745" y="612"/>
                    </a:cubicBezTo>
                  </a:path>
                </a:pathLst>
              </a:custGeom>
              <a:solidFill>
                <a:srgbClr val="1F4C8D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4" name="path 554"/>
              <p:cNvSpPr/>
              <p:nvPr/>
            </p:nvSpPr>
            <p:spPr>
              <a:xfrm>
                <a:off x="0" y="960754"/>
                <a:ext cx="1816100" cy="1972944"/>
              </a:xfrm>
              <a:custGeom>
                <a:avLst/>
                <a:gdLst/>
                <a:ahLst/>
                <a:cxnLst/>
                <a:rect l="0" t="0" r="0" b="0"/>
                <a:pathLst>
                  <a:path w="2860" h="3106">
                    <a:moveTo>
                      <a:pt x="2544" y="2334"/>
                    </a:moveTo>
                    <a:cubicBezTo>
                      <a:pt x="2544" y="2024"/>
                      <a:pt x="2662" y="1737"/>
                      <a:pt x="2860" y="1525"/>
                    </a:cubicBezTo>
                    <a:cubicBezTo>
                      <a:pt x="2728" y="1454"/>
                      <a:pt x="2614" y="1336"/>
                      <a:pt x="2572" y="1200"/>
                    </a:cubicBezTo>
                    <a:cubicBezTo>
                      <a:pt x="2308" y="381"/>
                      <a:pt x="2308" y="381"/>
                      <a:pt x="2308" y="381"/>
                    </a:cubicBezTo>
                    <a:cubicBezTo>
                      <a:pt x="1969" y="136"/>
                      <a:pt x="1969" y="136"/>
                      <a:pt x="1969" y="136"/>
                    </a:cubicBezTo>
                    <a:cubicBezTo>
                      <a:pt x="1781" y="0"/>
                      <a:pt x="1479" y="0"/>
                      <a:pt x="1295" y="136"/>
                    </a:cubicBezTo>
                    <a:cubicBezTo>
                      <a:pt x="277" y="875"/>
                      <a:pt x="277" y="875"/>
                      <a:pt x="277" y="875"/>
                    </a:cubicBezTo>
                    <a:cubicBezTo>
                      <a:pt x="94" y="1007"/>
                      <a:pt x="0" y="1294"/>
                      <a:pt x="70" y="1511"/>
                    </a:cubicBezTo>
                    <a:cubicBezTo>
                      <a:pt x="457" y="2711"/>
                      <a:pt x="457" y="2711"/>
                      <a:pt x="457" y="2711"/>
                    </a:cubicBezTo>
                    <a:cubicBezTo>
                      <a:pt x="527" y="2928"/>
                      <a:pt x="772" y="3106"/>
                      <a:pt x="1003" y="3106"/>
                    </a:cubicBezTo>
                    <a:cubicBezTo>
                      <a:pt x="1399" y="3106"/>
                      <a:pt x="1399" y="3106"/>
                      <a:pt x="1399" y="3106"/>
                    </a:cubicBezTo>
                    <a:cubicBezTo>
                      <a:pt x="2261" y="3106"/>
                      <a:pt x="2261" y="3106"/>
                      <a:pt x="2261" y="3106"/>
                    </a:cubicBezTo>
                    <a:cubicBezTo>
                      <a:pt x="2417" y="3106"/>
                      <a:pt x="2577" y="3022"/>
                      <a:pt x="2685" y="2904"/>
                    </a:cubicBezTo>
                    <a:cubicBezTo>
                      <a:pt x="2624" y="2786"/>
                      <a:pt x="2582" y="2659"/>
                      <a:pt x="2558" y="2527"/>
                    </a:cubicBezTo>
                    <a:cubicBezTo>
                      <a:pt x="2549" y="2462"/>
                      <a:pt x="2544" y="2400"/>
                      <a:pt x="2544" y="2334"/>
                    </a:cubicBezTo>
                  </a:path>
                </a:pathLst>
              </a:custGeom>
              <a:solidFill>
                <a:srgbClr val="C0000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6" name="path 556"/>
              <p:cNvSpPr/>
              <p:nvPr/>
            </p:nvSpPr>
            <p:spPr>
              <a:xfrm>
                <a:off x="1340484" y="0"/>
                <a:ext cx="2880360" cy="4519294"/>
              </a:xfrm>
              <a:custGeom>
                <a:avLst/>
                <a:gdLst/>
                <a:ahLst/>
                <a:cxnLst/>
                <a:rect l="0" t="0" r="0" b="0"/>
                <a:pathLst>
                  <a:path w="4536" h="7116">
                    <a:moveTo>
                      <a:pt x="4258" y="4884"/>
                    </a:moveTo>
                    <a:cubicBezTo>
                      <a:pt x="3937" y="4649"/>
                      <a:pt x="3937" y="4649"/>
                      <a:pt x="3937" y="4649"/>
                    </a:cubicBezTo>
                    <a:cubicBezTo>
                      <a:pt x="3094" y="4649"/>
                      <a:pt x="3094" y="4649"/>
                      <a:pt x="3094" y="4649"/>
                    </a:cubicBezTo>
                    <a:cubicBezTo>
                      <a:pt x="2943" y="4649"/>
                      <a:pt x="2783" y="4569"/>
                      <a:pt x="2675" y="4455"/>
                    </a:cubicBezTo>
                    <a:cubicBezTo>
                      <a:pt x="2491" y="4762"/>
                      <a:pt x="2180" y="4983"/>
                      <a:pt x="1808" y="5039"/>
                    </a:cubicBezTo>
                    <a:cubicBezTo>
                      <a:pt x="1751" y="5044"/>
                      <a:pt x="1695" y="5049"/>
                      <a:pt x="1633" y="5049"/>
                    </a:cubicBezTo>
                    <a:cubicBezTo>
                      <a:pt x="1558" y="5049"/>
                      <a:pt x="1487" y="5044"/>
                      <a:pt x="1417" y="5030"/>
                    </a:cubicBezTo>
                    <a:cubicBezTo>
                      <a:pt x="1322" y="5176"/>
                      <a:pt x="1290" y="5364"/>
                      <a:pt x="1341" y="5520"/>
                    </a:cubicBezTo>
                    <a:cubicBezTo>
                      <a:pt x="1600" y="6321"/>
                      <a:pt x="1600" y="6321"/>
                      <a:pt x="1600" y="6321"/>
                    </a:cubicBezTo>
                    <a:cubicBezTo>
                      <a:pt x="1732" y="6721"/>
                      <a:pt x="1732" y="6721"/>
                      <a:pt x="1732" y="6721"/>
                    </a:cubicBezTo>
                    <a:cubicBezTo>
                      <a:pt x="1803" y="6938"/>
                      <a:pt x="2043" y="7116"/>
                      <a:pt x="2274" y="7116"/>
                    </a:cubicBezTo>
                    <a:cubicBezTo>
                      <a:pt x="3532" y="7116"/>
                      <a:pt x="3532" y="7116"/>
                      <a:pt x="3532" y="7116"/>
                    </a:cubicBezTo>
                    <a:cubicBezTo>
                      <a:pt x="3763" y="7116"/>
                      <a:pt x="4008" y="6938"/>
                      <a:pt x="4079" y="6721"/>
                    </a:cubicBezTo>
                    <a:cubicBezTo>
                      <a:pt x="4465" y="5520"/>
                      <a:pt x="4465" y="5520"/>
                      <a:pt x="4465" y="5520"/>
                    </a:cubicBezTo>
                    <a:cubicBezTo>
                      <a:pt x="4536" y="5303"/>
                      <a:pt x="4441" y="5016"/>
                      <a:pt x="4258" y="4884"/>
                    </a:cubicBezTo>
                  </a:path>
                  <a:path w="4536" h="7116">
                    <a:moveTo>
                      <a:pt x="2990" y="875"/>
                    </a:moveTo>
                    <a:cubicBezTo>
                      <a:pt x="1968" y="136"/>
                      <a:pt x="1968" y="136"/>
                      <a:pt x="1968" y="136"/>
                    </a:cubicBezTo>
                    <a:cubicBezTo>
                      <a:pt x="1784" y="0"/>
                      <a:pt x="1483" y="0"/>
                      <a:pt x="1299" y="136"/>
                    </a:cubicBezTo>
                    <a:cubicBezTo>
                      <a:pt x="277" y="875"/>
                      <a:pt x="277" y="875"/>
                      <a:pt x="277" y="875"/>
                    </a:cubicBezTo>
                    <a:cubicBezTo>
                      <a:pt x="94" y="1012"/>
                      <a:pt x="0" y="1294"/>
                      <a:pt x="70" y="1511"/>
                    </a:cubicBezTo>
                    <a:cubicBezTo>
                      <a:pt x="197" y="1892"/>
                      <a:pt x="197" y="1892"/>
                      <a:pt x="197" y="1892"/>
                    </a:cubicBezTo>
                    <a:cubicBezTo>
                      <a:pt x="461" y="2712"/>
                      <a:pt x="461" y="2712"/>
                      <a:pt x="461" y="2712"/>
                    </a:cubicBezTo>
                    <a:cubicBezTo>
                      <a:pt x="503" y="2848"/>
                      <a:pt x="616" y="2966"/>
                      <a:pt x="748" y="3036"/>
                    </a:cubicBezTo>
                    <a:cubicBezTo>
                      <a:pt x="847" y="2928"/>
                      <a:pt x="965" y="2839"/>
                      <a:pt x="1097" y="2773"/>
                    </a:cubicBezTo>
                    <a:cubicBezTo>
                      <a:pt x="1262" y="2693"/>
                      <a:pt x="1440" y="2646"/>
                      <a:pt x="1633" y="2646"/>
                    </a:cubicBezTo>
                    <a:cubicBezTo>
                      <a:pt x="1822" y="2646"/>
                      <a:pt x="1996" y="2688"/>
                      <a:pt x="2156" y="2763"/>
                    </a:cubicBezTo>
                    <a:cubicBezTo>
                      <a:pt x="2293" y="2829"/>
                      <a:pt x="2420" y="2923"/>
                      <a:pt x="2519" y="3036"/>
                    </a:cubicBezTo>
                    <a:cubicBezTo>
                      <a:pt x="2651" y="2966"/>
                      <a:pt x="2764" y="2848"/>
                      <a:pt x="2806" y="2712"/>
                    </a:cubicBezTo>
                    <a:cubicBezTo>
                      <a:pt x="3065" y="1911"/>
                      <a:pt x="3065" y="1911"/>
                      <a:pt x="3065" y="1911"/>
                    </a:cubicBezTo>
                    <a:cubicBezTo>
                      <a:pt x="3197" y="1511"/>
                      <a:pt x="3197" y="1511"/>
                      <a:pt x="3197" y="1511"/>
                    </a:cubicBezTo>
                    <a:cubicBezTo>
                      <a:pt x="3267" y="1294"/>
                      <a:pt x="3173" y="1012"/>
                      <a:pt x="2990" y="875"/>
                    </a:cubicBezTo>
                  </a:path>
                </a:pathLst>
              </a:custGeom>
              <a:solidFill>
                <a:srgbClr val="1F4C8D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8" name="path 558"/>
              <p:cNvSpPr/>
              <p:nvPr/>
            </p:nvSpPr>
            <p:spPr>
              <a:xfrm>
                <a:off x="2940684" y="980440"/>
                <a:ext cx="1803400" cy="1971674"/>
              </a:xfrm>
              <a:custGeom>
                <a:avLst/>
                <a:gdLst/>
                <a:ahLst/>
                <a:cxnLst/>
                <a:rect l="0" t="0" r="0" b="0"/>
                <a:pathLst>
                  <a:path w="2840" h="3104">
                    <a:moveTo>
                      <a:pt x="2562" y="876"/>
                    </a:moveTo>
                    <a:cubicBezTo>
                      <a:pt x="1540" y="131"/>
                      <a:pt x="1540" y="131"/>
                      <a:pt x="1540" y="131"/>
                    </a:cubicBezTo>
                    <a:cubicBezTo>
                      <a:pt x="1356" y="0"/>
                      <a:pt x="1055" y="0"/>
                      <a:pt x="871" y="131"/>
                    </a:cubicBezTo>
                    <a:cubicBezTo>
                      <a:pt x="546" y="367"/>
                      <a:pt x="546" y="367"/>
                      <a:pt x="546" y="367"/>
                    </a:cubicBezTo>
                    <a:cubicBezTo>
                      <a:pt x="287" y="1168"/>
                      <a:pt x="287" y="1168"/>
                      <a:pt x="287" y="1168"/>
                    </a:cubicBezTo>
                    <a:cubicBezTo>
                      <a:pt x="244" y="1305"/>
                      <a:pt x="131" y="1422"/>
                      <a:pt x="0" y="1493"/>
                    </a:cubicBezTo>
                    <a:cubicBezTo>
                      <a:pt x="197" y="1705"/>
                      <a:pt x="315" y="1993"/>
                      <a:pt x="315" y="2304"/>
                    </a:cubicBezTo>
                    <a:cubicBezTo>
                      <a:pt x="315" y="2374"/>
                      <a:pt x="310" y="2440"/>
                      <a:pt x="301" y="2506"/>
                    </a:cubicBezTo>
                    <a:cubicBezTo>
                      <a:pt x="277" y="2647"/>
                      <a:pt x="226" y="2784"/>
                      <a:pt x="155" y="2911"/>
                    </a:cubicBezTo>
                    <a:cubicBezTo>
                      <a:pt x="263" y="3024"/>
                      <a:pt x="423" y="3104"/>
                      <a:pt x="574" y="3104"/>
                    </a:cubicBezTo>
                    <a:cubicBezTo>
                      <a:pt x="1417" y="3104"/>
                      <a:pt x="1417" y="3104"/>
                      <a:pt x="1417" y="3104"/>
                    </a:cubicBezTo>
                    <a:cubicBezTo>
                      <a:pt x="1836" y="3104"/>
                      <a:pt x="1836" y="3104"/>
                      <a:pt x="1836" y="3104"/>
                    </a:cubicBezTo>
                    <a:cubicBezTo>
                      <a:pt x="2062" y="3104"/>
                      <a:pt x="2307" y="2930"/>
                      <a:pt x="2378" y="2713"/>
                    </a:cubicBezTo>
                    <a:cubicBezTo>
                      <a:pt x="2769" y="1512"/>
                      <a:pt x="2769" y="1512"/>
                      <a:pt x="2769" y="1512"/>
                    </a:cubicBezTo>
                    <a:cubicBezTo>
                      <a:pt x="2840" y="1295"/>
                      <a:pt x="2745" y="1008"/>
                      <a:pt x="2562" y="876"/>
                    </a:cubicBezTo>
                  </a:path>
                </a:pathLst>
              </a:custGeom>
              <a:solidFill>
                <a:srgbClr val="C0000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60" name="textbox 560"/>
            <p:cNvSpPr/>
            <p:nvPr/>
          </p:nvSpPr>
          <p:spPr>
            <a:xfrm>
              <a:off x="-12700" y="-12700"/>
              <a:ext cx="4719320" cy="451992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0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3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3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062480" algn="l" rtl="0" eaLnBrk="0">
                <a:lnSpc>
                  <a:spcPts val="5270"/>
                </a:lnSpc>
                <a:spcBef>
                  <a:spcPts val="5"/>
                </a:spcBef>
              </a:pPr>
              <a:r>
                <a:rPr sz="3900" b="1" kern="0" spc="-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01</a:t>
              </a:r>
              <a:endParaRPr sz="3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10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620395" algn="l" rtl="0" eaLnBrk="0">
                <a:lnSpc>
                  <a:spcPts val="5375"/>
                </a:lnSpc>
                <a:spcBef>
                  <a:spcPts val="1180"/>
                </a:spcBef>
              </a:pPr>
              <a:r>
                <a:rPr sz="3900" b="1" kern="0" spc="-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05</a:t>
              </a:r>
              <a:r>
                <a:rPr sz="3900" b="1" kern="0" spc="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      </a:t>
              </a:r>
              <a:r>
                <a:rPr sz="3900" b="1" kern="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3900" b="1" kern="0" spc="-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02</a:t>
              </a:r>
              <a:endParaRPr sz="3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1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8000"/>
                </a:lnSpc>
              </a:pPr>
              <a:endParaRPr sz="9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21105" algn="l" rtl="0" eaLnBrk="0">
                <a:lnSpc>
                  <a:spcPts val="5270"/>
                </a:lnSpc>
                <a:spcBef>
                  <a:spcPts val="5"/>
                </a:spcBef>
              </a:pPr>
              <a:r>
                <a:rPr sz="3900" b="1" kern="0" spc="-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04</a:t>
              </a:r>
              <a:r>
                <a:rPr sz="3900" b="1" kern="0" spc="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</a:t>
              </a:r>
              <a:r>
                <a:rPr sz="3900" b="1" kern="0" spc="-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03</a:t>
              </a:r>
              <a:endParaRPr sz="3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562" name="textbox 562"/>
          <p:cNvSpPr/>
          <p:nvPr/>
        </p:nvSpPr>
        <p:spPr>
          <a:xfrm>
            <a:off x="899591" y="2166456"/>
            <a:ext cx="3234054" cy="39471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09270" algn="l" rtl="0" eaLnBrk="0">
              <a:lnSpc>
                <a:spcPts val="2645"/>
              </a:lnSpc>
            </a:pPr>
            <a:r>
              <a:rPr sz="2000" b="1" kern="0" spc="-3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1、行业前景</a:t>
            </a:r>
            <a:r>
              <a:rPr sz="2000" b="1" kern="0" spc="-1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612775" algn="l" rtl="0" eaLnBrk="0">
              <a:lnSpc>
                <a:spcPct val="88000"/>
              </a:lnSpc>
              <a:spcBef>
                <a:spcPts val="1605"/>
              </a:spcBef>
            </a:pPr>
            <a:r>
              <a:rPr sz="1700" kern="0" spc="8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朝阳行业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86105" algn="l" rtl="0" eaLnBrk="0">
              <a:lnSpc>
                <a:spcPts val="2325"/>
              </a:lnSpc>
              <a:spcBef>
                <a:spcPts val="25"/>
              </a:spcBef>
            </a:pPr>
            <a:r>
              <a:rPr sz="1700" kern="0" spc="-7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（新能源）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83235" algn="l" rtl="0" eaLnBrk="0">
              <a:lnSpc>
                <a:spcPts val="2645"/>
              </a:lnSpc>
              <a:spcBef>
                <a:spcPts val="610"/>
              </a:spcBef>
            </a:pPr>
            <a:r>
              <a:rPr sz="2000" b="1" kern="0" spc="-3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2、企业实力</a:t>
            </a:r>
            <a:r>
              <a:rPr sz="2000" b="1" kern="0" spc="1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2540" algn="l" rtl="0" eaLnBrk="0">
              <a:lnSpc>
                <a:spcPct val="124000"/>
              </a:lnSpc>
              <a:spcBef>
                <a:spcPts val="1165"/>
              </a:spcBef>
            </a:pPr>
            <a:r>
              <a:rPr sz="1700" kern="0" spc="8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世界500强，全球最大全产业</a:t>
            </a:r>
            <a:r>
              <a:rPr sz="1700" kern="0" spc="1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sz="1700" kern="0" spc="9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链锂电生产商！同比增长96%</a:t>
            </a:r>
            <a:r>
              <a:rPr sz="1700" kern="0" spc="-1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700" kern="0" spc="4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李良彬先生连续三年江西首富！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71170" algn="l" rtl="0" eaLnBrk="0">
              <a:lnSpc>
                <a:spcPts val="2645"/>
              </a:lnSpc>
              <a:spcBef>
                <a:spcPts val="610"/>
              </a:spcBef>
            </a:pPr>
            <a:r>
              <a:rPr sz="2000" b="1" kern="0" spc="-3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3、培养模式</a:t>
            </a:r>
            <a:r>
              <a:rPr sz="2000" b="1" kern="0" spc="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3495" algn="l" rtl="0" eaLnBrk="0">
              <a:lnSpc>
                <a:spcPts val="2325"/>
              </a:lnSpc>
              <a:spcBef>
                <a:spcPts val="5"/>
              </a:spcBef>
            </a:pPr>
            <a:r>
              <a:rPr sz="1700" kern="0" spc="9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实习1个月后转岗重点培养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64" name="path 564"/>
          <p:cNvSpPr/>
          <p:nvPr/>
        </p:nvSpPr>
        <p:spPr>
          <a:xfrm>
            <a:off x="3040060" y="5121440"/>
            <a:ext cx="419836" cy="405409"/>
          </a:xfrm>
          <a:custGeom>
            <a:avLst/>
            <a:gdLst/>
            <a:ahLst/>
            <a:cxnLst/>
            <a:rect l="0" t="0" r="0" b="0"/>
            <a:pathLst>
              <a:path w="661" h="638">
                <a:moveTo>
                  <a:pt x="580" y="540"/>
                </a:moveTo>
                <a:cubicBezTo>
                  <a:pt x="566" y="591"/>
                  <a:pt x="510" y="632"/>
                  <a:pt x="460" y="632"/>
                </a:cubicBezTo>
                <a:cubicBezTo>
                  <a:pt x="223" y="637"/>
                  <a:pt x="223" y="637"/>
                  <a:pt x="223" y="637"/>
                </a:cubicBezTo>
                <a:cubicBezTo>
                  <a:pt x="171" y="638"/>
                  <a:pt x="114" y="597"/>
                  <a:pt x="98" y="549"/>
                </a:cubicBezTo>
                <a:cubicBezTo>
                  <a:pt x="16" y="321"/>
                  <a:pt x="16" y="321"/>
                  <a:pt x="16" y="321"/>
                </a:cubicBezTo>
                <a:cubicBezTo>
                  <a:pt x="0" y="272"/>
                  <a:pt x="18" y="206"/>
                  <a:pt x="60" y="175"/>
                </a:cubicBezTo>
                <a:cubicBezTo>
                  <a:pt x="247" y="31"/>
                  <a:pt x="247" y="31"/>
                  <a:pt x="247" y="31"/>
                </a:cubicBezTo>
                <a:cubicBezTo>
                  <a:pt x="288" y="0"/>
                  <a:pt x="356" y="0"/>
                  <a:pt x="399" y="28"/>
                </a:cubicBezTo>
                <a:cubicBezTo>
                  <a:pt x="595" y="167"/>
                  <a:pt x="595" y="167"/>
                  <a:pt x="595" y="167"/>
                </a:cubicBezTo>
                <a:cubicBezTo>
                  <a:pt x="638" y="196"/>
                  <a:pt x="661" y="261"/>
                  <a:pt x="646" y="312"/>
                </a:cubicBezTo>
                <a:lnTo>
                  <a:pt x="580" y="540"/>
                </a:lnTo>
              </a:path>
            </a:pathLst>
          </a:custGeom>
          <a:solidFill>
            <a:srgbClr val="1F4C8D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66" name="path 566"/>
          <p:cNvSpPr/>
          <p:nvPr/>
        </p:nvSpPr>
        <p:spPr>
          <a:xfrm>
            <a:off x="3034967" y="3641255"/>
            <a:ext cx="419836" cy="405409"/>
          </a:xfrm>
          <a:custGeom>
            <a:avLst/>
            <a:gdLst/>
            <a:ahLst/>
            <a:cxnLst/>
            <a:rect l="0" t="0" r="0" b="0"/>
            <a:pathLst>
              <a:path w="661" h="638">
                <a:moveTo>
                  <a:pt x="580" y="540"/>
                </a:moveTo>
                <a:cubicBezTo>
                  <a:pt x="566" y="591"/>
                  <a:pt x="510" y="632"/>
                  <a:pt x="460" y="632"/>
                </a:cubicBezTo>
                <a:cubicBezTo>
                  <a:pt x="223" y="637"/>
                  <a:pt x="223" y="637"/>
                  <a:pt x="223" y="637"/>
                </a:cubicBezTo>
                <a:cubicBezTo>
                  <a:pt x="171" y="638"/>
                  <a:pt x="114" y="597"/>
                  <a:pt x="98" y="549"/>
                </a:cubicBezTo>
                <a:cubicBezTo>
                  <a:pt x="16" y="321"/>
                  <a:pt x="16" y="321"/>
                  <a:pt x="16" y="321"/>
                </a:cubicBezTo>
                <a:cubicBezTo>
                  <a:pt x="0" y="272"/>
                  <a:pt x="18" y="206"/>
                  <a:pt x="60" y="175"/>
                </a:cubicBezTo>
                <a:cubicBezTo>
                  <a:pt x="247" y="31"/>
                  <a:pt x="247" y="31"/>
                  <a:pt x="247" y="31"/>
                </a:cubicBezTo>
                <a:cubicBezTo>
                  <a:pt x="288" y="0"/>
                  <a:pt x="356" y="0"/>
                  <a:pt x="399" y="28"/>
                </a:cubicBezTo>
                <a:cubicBezTo>
                  <a:pt x="595" y="167"/>
                  <a:pt x="595" y="167"/>
                  <a:pt x="595" y="167"/>
                </a:cubicBezTo>
                <a:cubicBezTo>
                  <a:pt x="638" y="196"/>
                  <a:pt x="661" y="261"/>
                  <a:pt x="646" y="312"/>
                </a:cubicBezTo>
                <a:lnTo>
                  <a:pt x="580" y="540"/>
                </a:lnTo>
              </a:path>
            </a:pathLst>
          </a:cu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68" name="path 568"/>
          <p:cNvSpPr/>
          <p:nvPr/>
        </p:nvSpPr>
        <p:spPr>
          <a:xfrm>
            <a:off x="3042097" y="2276640"/>
            <a:ext cx="419836" cy="405409"/>
          </a:xfrm>
          <a:custGeom>
            <a:avLst/>
            <a:gdLst/>
            <a:ahLst/>
            <a:cxnLst/>
            <a:rect l="0" t="0" r="0" b="0"/>
            <a:pathLst>
              <a:path w="661" h="638">
                <a:moveTo>
                  <a:pt x="580" y="540"/>
                </a:moveTo>
                <a:cubicBezTo>
                  <a:pt x="566" y="591"/>
                  <a:pt x="510" y="632"/>
                  <a:pt x="460" y="632"/>
                </a:cubicBezTo>
                <a:cubicBezTo>
                  <a:pt x="223" y="637"/>
                  <a:pt x="223" y="637"/>
                  <a:pt x="223" y="637"/>
                </a:cubicBezTo>
                <a:cubicBezTo>
                  <a:pt x="171" y="638"/>
                  <a:pt x="114" y="597"/>
                  <a:pt x="98" y="549"/>
                </a:cubicBezTo>
                <a:cubicBezTo>
                  <a:pt x="16" y="321"/>
                  <a:pt x="16" y="321"/>
                  <a:pt x="16" y="321"/>
                </a:cubicBezTo>
                <a:cubicBezTo>
                  <a:pt x="0" y="272"/>
                  <a:pt x="18" y="206"/>
                  <a:pt x="60" y="175"/>
                </a:cubicBezTo>
                <a:cubicBezTo>
                  <a:pt x="247" y="31"/>
                  <a:pt x="247" y="31"/>
                  <a:pt x="247" y="31"/>
                </a:cubicBezTo>
                <a:cubicBezTo>
                  <a:pt x="288" y="0"/>
                  <a:pt x="356" y="0"/>
                  <a:pt x="399" y="28"/>
                </a:cubicBezTo>
                <a:cubicBezTo>
                  <a:pt x="595" y="167"/>
                  <a:pt x="595" y="167"/>
                  <a:pt x="595" y="167"/>
                </a:cubicBezTo>
                <a:cubicBezTo>
                  <a:pt x="638" y="196"/>
                  <a:pt x="661" y="261"/>
                  <a:pt x="646" y="312"/>
                </a:cubicBezTo>
                <a:lnTo>
                  <a:pt x="580" y="540"/>
                </a:lnTo>
              </a:path>
            </a:pathLst>
          </a:custGeom>
          <a:solidFill>
            <a:srgbClr val="1F4C8D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70" name="textbox 570"/>
          <p:cNvSpPr/>
          <p:nvPr/>
        </p:nvSpPr>
        <p:spPr>
          <a:xfrm>
            <a:off x="9224340" y="2166456"/>
            <a:ext cx="2792095" cy="41624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2560" algn="l" rtl="0" eaLnBrk="0">
              <a:lnSpc>
                <a:spcPts val="2645"/>
              </a:lnSpc>
            </a:pPr>
            <a:r>
              <a:rPr sz="2000" b="1" kern="0" spc="-1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4、晋升空间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1905" algn="l" rtl="0" eaLnBrk="0">
              <a:lnSpc>
                <a:spcPct val="112000"/>
              </a:lnSpc>
              <a:spcBef>
                <a:spcPts val="645"/>
              </a:spcBef>
            </a:pPr>
            <a:r>
              <a:rPr sz="1700" kern="0" spc="8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实习3-6个月可晋升调薪，</a:t>
            </a:r>
            <a:r>
              <a:rPr sz="1700" kern="0" spc="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700" kern="0" spc="9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新厂建立急需大量技术管</a:t>
            </a:r>
            <a:r>
              <a:rPr sz="1700" kern="0" spc="1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700" kern="0" spc="11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理人才！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60020" algn="l" rtl="0" eaLnBrk="0">
              <a:lnSpc>
                <a:spcPct val="97000"/>
              </a:lnSpc>
              <a:spcBef>
                <a:spcPts val="990"/>
              </a:spcBef>
            </a:pPr>
            <a:r>
              <a:rPr sz="2000" b="1" kern="0" spc="1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5、薪酬福利</a:t>
            </a:r>
            <a:r>
              <a:rPr sz="1700" kern="0" spc="1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4500-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3815" algn="l" rtl="0" eaLnBrk="0">
              <a:lnSpc>
                <a:spcPct val="89000"/>
              </a:lnSpc>
              <a:spcBef>
                <a:spcPts val="1250"/>
              </a:spcBef>
            </a:pPr>
            <a:r>
              <a:rPr sz="1700" kern="0" spc="6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5500元/（扣除五</a:t>
            </a:r>
            <a:r>
              <a:rPr sz="1700" kern="0" spc="5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险）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4000" algn="l" rtl="0" eaLnBrk="0">
              <a:lnSpc>
                <a:spcPts val="2325"/>
              </a:lnSpc>
              <a:spcBef>
                <a:spcPts val="530"/>
              </a:spcBef>
            </a:pPr>
            <a:r>
              <a:rPr sz="2700" kern="0" spc="20" baseline="300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度均</a:t>
            </a:r>
            <a:r>
              <a:rPr sz="1700" kern="0" spc="3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</a:t>
            </a:r>
            <a:r>
              <a:rPr sz="2700" kern="0" spc="20" baseline="300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700" kern="0" spc="-33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kern="0" spc="20" baseline="300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晋级机会！</a:t>
            </a:r>
            <a:endParaRPr sz="2700" baseline="3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1450" algn="l" rtl="0" eaLnBrk="0">
              <a:lnSpc>
                <a:spcPct val="87000"/>
              </a:lnSpc>
              <a:spcBef>
                <a:spcPts val="610"/>
              </a:spcBef>
            </a:pPr>
            <a:r>
              <a:rPr sz="2000" b="1" kern="0" spc="-2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6、企业环境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14935" indent="-9525" algn="l" rtl="0" eaLnBrk="0">
              <a:lnSpc>
                <a:spcPct val="98000"/>
              </a:lnSpc>
              <a:spcBef>
                <a:spcPts val="1050"/>
              </a:spcBef>
            </a:pPr>
            <a:r>
              <a:rPr sz="1700" kern="0" spc="9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住宿：5人间，上床下桌丰</a:t>
            </a:r>
            <a:r>
              <a:rPr sz="1700" kern="0" spc="3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8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富的娱乐设施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05410" algn="l" rtl="0" eaLnBrk="0">
              <a:lnSpc>
                <a:spcPct val="89000"/>
              </a:lnSpc>
              <a:spcBef>
                <a:spcPts val="365"/>
              </a:spcBef>
            </a:pPr>
            <a:r>
              <a:rPr sz="1700" kern="0" spc="-2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全新厂区， 一流配置</a:t>
            </a:r>
            <a:r>
              <a:rPr sz="1700" kern="0" spc="-3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！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72" name="textbox 572"/>
          <p:cNvSpPr/>
          <p:nvPr/>
        </p:nvSpPr>
        <p:spPr>
          <a:xfrm>
            <a:off x="9924160" y="4573269"/>
            <a:ext cx="709294" cy="2546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1700" kern="0" spc="9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有调薪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74" name="textbox 574"/>
          <p:cNvSpPr/>
          <p:nvPr/>
        </p:nvSpPr>
        <p:spPr>
          <a:xfrm>
            <a:off x="9931882" y="4298950"/>
            <a:ext cx="479425" cy="2546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1700" kern="0" spc="8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每个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76" name="picture 5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250146" y="4441456"/>
            <a:ext cx="227228" cy="365569"/>
          </a:xfrm>
          <a:prstGeom prst="rect">
            <a:avLst/>
          </a:prstGeom>
        </p:spPr>
      </p:pic>
      <p:sp>
        <p:nvSpPr>
          <p:cNvPr id="578" name="textbox 578"/>
          <p:cNvSpPr/>
          <p:nvPr/>
        </p:nvSpPr>
        <p:spPr>
          <a:xfrm>
            <a:off x="-12700" y="344757"/>
            <a:ext cx="8305800" cy="6921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08330" algn="l" rtl="0" eaLnBrk="0">
              <a:lnSpc>
                <a:spcPts val="4940"/>
              </a:lnSpc>
              <a:tabLst>
                <a:tab pos="4206875" algn="l"/>
              </a:tabLst>
            </a:pPr>
            <a:r>
              <a:rPr sz="3800" kern="0" spc="0" dirty="0">
                <a:solidFill>
                  <a:srgbClr val="BCAC5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6000" b="1" kern="0" spc="400" baseline="-20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PA</a:t>
            </a:r>
            <a:r>
              <a:rPr sz="3200" kern="0" spc="400" baseline="51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sz="6000" b="1" kern="0" spc="400" baseline="-10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R</a:t>
            </a:r>
            <a:r>
              <a:rPr sz="3200" kern="0" spc="-2080" baseline="-3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6000" b="1" kern="0" spc="-90" baseline="-20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</a:t>
            </a:r>
            <a:r>
              <a:rPr sz="3200" kern="0" spc="-90" baseline="51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</a:t>
            </a:r>
            <a:r>
              <a:rPr sz="2000" kern="0" spc="-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择</a:t>
            </a:r>
            <a:r>
              <a:rPr sz="3800" b="1" kern="0" spc="-9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</a:t>
            </a:r>
            <a:r>
              <a:rPr sz="2000" kern="0" spc="-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赣</a:t>
            </a:r>
            <a:r>
              <a:rPr sz="3800" b="1" kern="0" spc="-9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H</a:t>
            </a:r>
            <a:r>
              <a:rPr sz="2000" kern="0" spc="-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锋</a:t>
            </a:r>
            <a:r>
              <a:rPr sz="3800" b="1" kern="0" spc="-9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R</a:t>
            </a:r>
            <a:r>
              <a:rPr sz="2000" kern="0" spc="-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3800" b="1" kern="0" spc="-76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E</a:t>
            </a:r>
            <a:r>
              <a:rPr sz="2000" kern="0" spc="8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</a:t>
            </a:r>
            <a:r>
              <a:rPr sz="3800" b="1" kern="0" spc="-97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E</a:t>
            </a:r>
            <a:r>
              <a:rPr sz="3200" kern="0" spc="170" baseline="51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</a:t>
            </a:r>
            <a:endParaRPr sz="3200" baseline="51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80" name="picture 5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362711"/>
            <a:ext cx="595884" cy="661416"/>
          </a:xfrm>
          <a:prstGeom prst="rect">
            <a:avLst/>
          </a:prstGeom>
        </p:spPr>
      </p:pic>
      <p:sp>
        <p:nvSpPr>
          <p:cNvPr id="582" name="path 582"/>
          <p:cNvSpPr/>
          <p:nvPr/>
        </p:nvSpPr>
        <p:spPr>
          <a:xfrm>
            <a:off x="5694679" y="3712209"/>
            <a:ext cx="829945" cy="727075"/>
          </a:xfrm>
          <a:custGeom>
            <a:avLst/>
            <a:gdLst/>
            <a:ahLst/>
            <a:cxnLst/>
            <a:rect l="0" t="0" r="0" b="0"/>
            <a:pathLst>
              <a:path w="1307" h="1145">
                <a:moveTo>
                  <a:pt x="1143" y="376"/>
                </a:moveTo>
                <a:cubicBezTo>
                  <a:pt x="1143" y="370"/>
                  <a:pt x="1143" y="370"/>
                  <a:pt x="1143" y="370"/>
                </a:cubicBezTo>
                <a:cubicBezTo>
                  <a:pt x="1143" y="163"/>
                  <a:pt x="980" y="0"/>
                  <a:pt x="773" y="0"/>
                </a:cubicBezTo>
                <a:cubicBezTo>
                  <a:pt x="637" y="0"/>
                  <a:pt x="522" y="76"/>
                  <a:pt x="457" y="185"/>
                </a:cubicBezTo>
                <a:cubicBezTo>
                  <a:pt x="430" y="174"/>
                  <a:pt x="397" y="163"/>
                  <a:pt x="364" y="163"/>
                </a:cubicBezTo>
                <a:cubicBezTo>
                  <a:pt x="255" y="163"/>
                  <a:pt x="163" y="256"/>
                  <a:pt x="163" y="370"/>
                </a:cubicBezTo>
                <a:cubicBezTo>
                  <a:pt x="163" y="376"/>
                  <a:pt x="163" y="376"/>
                  <a:pt x="163" y="376"/>
                </a:cubicBezTo>
                <a:cubicBezTo>
                  <a:pt x="65" y="430"/>
                  <a:pt x="0" y="534"/>
                  <a:pt x="0" y="654"/>
                </a:cubicBezTo>
                <a:cubicBezTo>
                  <a:pt x="0" y="834"/>
                  <a:pt x="147" y="982"/>
                  <a:pt x="326" y="982"/>
                </a:cubicBezTo>
                <a:cubicBezTo>
                  <a:pt x="408" y="982"/>
                  <a:pt x="408" y="982"/>
                  <a:pt x="408" y="982"/>
                </a:cubicBezTo>
                <a:cubicBezTo>
                  <a:pt x="408" y="900"/>
                  <a:pt x="408" y="900"/>
                  <a:pt x="408" y="900"/>
                </a:cubicBezTo>
                <a:cubicBezTo>
                  <a:pt x="326" y="900"/>
                  <a:pt x="326" y="900"/>
                  <a:pt x="326" y="900"/>
                </a:cubicBezTo>
                <a:cubicBezTo>
                  <a:pt x="190" y="900"/>
                  <a:pt x="81" y="791"/>
                  <a:pt x="81" y="654"/>
                </a:cubicBezTo>
                <a:cubicBezTo>
                  <a:pt x="81" y="567"/>
                  <a:pt x="125" y="490"/>
                  <a:pt x="201" y="441"/>
                </a:cubicBezTo>
                <a:cubicBezTo>
                  <a:pt x="245" y="420"/>
                  <a:pt x="245" y="420"/>
                  <a:pt x="245" y="420"/>
                </a:cubicBezTo>
                <a:cubicBezTo>
                  <a:pt x="245" y="376"/>
                  <a:pt x="245" y="376"/>
                  <a:pt x="245" y="376"/>
                </a:cubicBezTo>
                <a:cubicBezTo>
                  <a:pt x="245" y="365"/>
                  <a:pt x="245" y="365"/>
                  <a:pt x="245" y="365"/>
                </a:cubicBezTo>
                <a:cubicBezTo>
                  <a:pt x="245" y="300"/>
                  <a:pt x="299" y="245"/>
                  <a:pt x="364" y="245"/>
                </a:cubicBezTo>
                <a:cubicBezTo>
                  <a:pt x="386" y="245"/>
                  <a:pt x="402" y="250"/>
                  <a:pt x="419" y="261"/>
                </a:cubicBezTo>
                <a:cubicBezTo>
                  <a:pt x="490" y="294"/>
                  <a:pt x="490" y="294"/>
                  <a:pt x="490" y="294"/>
                </a:cubicBezTo>
                <a:cubicBezTo>
                  <a:pt x="528" y="229"/>
                  <a:pt x="528" y="229"/>
                  <a:pt x="528" y="229"/>
                </a:cubicBezTo>
                <a:cubicBezTo>
                  <a:pt x="582" y="136"/>
                  <a:pt x="669" y="81"/>
                  <a:pt x="773" y="81"/>
                </a:cubicBezTo>
                <a:cubicBezTo>
                  <a:pt x="931" y="81"/>
                  <a:pt x="1056" y="207"/>
                  <a:pt x="1061" y="365"/>
                </a:cubicBezTo>
                <a:cubicBezTo>
                  <a:pt x="1061" y="420"/>
                  <a:pt x="1061" y="420"/>
                  <a:pt x="1061" y="420"/>
                </a:cubicBezTo>
                <a:cubicBezTo>
                  <a:pt x="1100" y="441"/>
                  <a:pt x="1100" y="441"/>
                  <a:pt x="1100" y="441"/>
                </a:cubicBezTo>
                <a:cubicBezTo>
                  <a:pt x="1176" y="490"/>
                  <a:pt x="1225" y="567"/>
                  <a:pt x="1225" y="654"/>
                </a:cubicBezTo>
                <a:cubicBezTo>
                  <a:pt x="1225" y="791"/>
                  <a:pt x="1116" y="900"/>
                  <a:pt x="980" y="900"/>
                </a:cubicBezTo>
                <a:cubicBezTo>
                  <a:pt x="898" y="900"/>
                  <a:pt x="898" y="900"/>
                  <a:pt x="898" y="900"/>
                </a:cubicBezTo>
                <a:cubicBezTo>
                  <a:pt x="898" y="982"/>
                  <a:pt x="898" y="982"/>
                  <a:pt x="898" y="982"/>
                </a:cubicBezTo>
                <a:cubicBezTo>
                  <a:pt x="980" y="982"/>
                  <a:pt x="980" y="982"/>
                  <a:pt x="980" y="982"/>
                </a:cubicBezTo>
                <a:cubicBezTo>
                  <a:pt x="1159" y="982"/>
                  <a:pt x="1307" y="834"/>
                  <a:pt x="1307" y="654"/>
                </a:cubicBezTo>
                <a:cubicBezTo>
                  <a:pt x="1307" y="534"/>
                  <a:pt x="1241" y="430"/>
                  <a:pt x="1143" y="376"/>
                </a:cubicBezTo>
              </a:path>
              <a:path w="1307" h="1145">
                <a:moveTo>
                  <a:pt x="652" y="407"/>
                </a:moveTo>
                <a:lnTo>
                  <a:pt x="407" y="735"/>
                </a:lnTo>
                <a:lnTo>
                  <a:pt x="570" y="735"/>
                </a:lnTo>
                <a:lnTo>
                  <a:pt x="570" y="1145"/>
                </a:lnTo>
                <a:lnTo>
                  <a:pt x="735" y="1145"/>
                </a:lnTo>
                <a:lnTo>
                  <a:pt x="735" y="735"/>
                </a:lnTo>
                <a:lnTo>
                  <a:pt x="898" y="735"/>
                </a:lnTo>
                <a:lnTo>
                  <a:pt x="652" y="407"/>
                </a:lnTo>
              </a:path>
            </a:pathLst>
          </a:custGeom>
          <a:solidFill>
            <a:srgbClr val="1F4C8D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84" name="picture 5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0358627" y="6367271"/>
            <a:ext cx="1642871" cy="301752"/>
          </a:xfrm>
          <a:prstGeom prst="rect">
            <a:avLst/>
          </a:prstGeom>
        </p:spPr>
      </p:pic>
      <p:pic>
        <p:nvPicPr>
          <p:cNvPr id="586" name="picture 5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714750" y="1361440"/>
            <a:ext cx="4711064" cy="7619"/>
          </a:xfrm>
          <a:prstGeom prst="rect">
            <a:avLst/>
          </a:prstGeom>
        </p:spPr>
      </p:pic>
      <p:sp>
        <p:nvSpPr>
          <p:cNvPr id="588" name="rect 588"/>
          <p:cNvSpPr/>
          <p:nvPr/>
        </p:nvSpPr>
        <p:spPr>
          <a:xfrm>
            <a:off x="5049011" y="1306067"/>
            <a:ext cx="2042159" cy="96011"/>
          </a:xfrm>
          <a:prstGeom prst="rect">
            <a:avLst/>
          </a:prstGeom>
          <a:solidFill>
            <a:srgbClr val="F4DF7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90" name="path 590"/>
          <p:cNvSpPr/>
          <p:nvPr/>
        </p:nvSpPr>
        <p:spPr>
          <a:xfrm>
            <a:off x="8660841" y="2276640"/>
            <a:ext cx="419837" cy="405409"/>
          </a:xfrm>
          <a:custGeom>
            <a:avLst/>
            <a:gdLst/>
            <a:ahLst/>
            <a:cxnLst/>
            <a:rect l="0" t="0" r="0" b="0"/>
            <a:pathLst>
              <a:path w="661" h="638">
                <a:moveTo>
                  <a:pt x="580" y="540"/>
                </a:moveTo>
                <a:cubicBezTo>
                  <a:pt x="566" y="591"/>
                  <a:pt x="510" y="632"/>
                  <a:pt x="460" y="632"/>
                </a:cubicBezTo>
                <a:cubicBezTo>
                  <a:pt x="223" y="637"/>
                  <a:pt x="223" y="637"/>
                  <a:pt x="223" y="637"/>
                </a:cubicBezTo>
                <a:cubicBezTo>
                  <a:pt x="171" y="638"/>
                  <a:pt x="115" y="597"/>
                  <a:pt x="98" y="549"/>
                </a:cubicBezTo>
                <a:cubicBezTo>
                  <a:pt x="16" y="321"/>
                  <a:pt x="16" y="321"/>
                  <a:pt x="16" y="321"/>
                </a:cubicBezTo>
                <a:cubicBezTo>
                  <a:pt x="0" y="272"/>
                  <a:pt x="18" y="206"/>
                  <a:pt x="60" y="175"/>
                </a:cubicBezTo>
                <a:cubicBezTo>
                  <a:pt x="247" y="31"/>
                  <a:pt x="247" y="31"/>
                  <a:pt x="247" y="31"/>
                </a:cubicBezTo>
                <a:cubicBezTo>
                  <a:pt x="288" y="0"/>
                  <a:pt x="356" y="0"/>
                  <a:pt x="399" y="28"/>
                </a:cubicBezTo>
                <a:cubicBezTo>
                  <a:pt x="595" y="167"/>
                  <a:pt x="595" y="167"/>
                  <a:pt x="595" y="167"/>
                </a:cubicBezTo>
                <a:cubicBezTo>
                  <a:pt x="638" y="196"/>
                  <a:pt x="661" y="261"/>
                  <a:pt x="646" y="312"/>
                </a:cubicBezTo>
                <a:lnTo>
                  <a:pt x="580" y="540"/>
                </a:lnTo>
              </a:path>
            </a:pathLst>
          </a:custGeom>
          <a:solidFill>
            <a:srgbClr val="1F4C8D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92" name="path 592"/>
          <p:cNvSpPr/>
          <p:nvPr/>
        </p:nvSpPr>
        <p:spPr>
          <a:xfrm>
            <a:off x="8660841" y="3641255"/>
            <a:ext cx="419837" cy="405409"/>
          </a:xfrm>
          <a:custGeom>
            <a:avLst/>
            <a:gdLst/>
            <a:ahLst/>
            <a:cxnLst/>
            <a:rect l="0" t="0" r="0" b="0"/>
            <a:pathLst>
              <a:path w="661" h="638">
                <a:moveTo>
                  <a:pt x="580" y="540"/>
                </a:moveTo>
                <a:cubicBezTo>
                  <a:pt x="566" y="591"/>
                  <a:pt x="510" y="632"/>
                  <a:pt x="460" y="632"/>
                </a:cubicBezTo>
                <a:cubicBezTo>
                  <a:pt x="223" y="637"/>
                  <a:pt x="223" y="637"/>
                  <a:pt x="223" y="637"/>
                </a:cubicBezTo>
                <a:cubicBezTo>
                  <a:pt x="171" y="638"/>
                  <a:pt x="115" y="597"/>
                  <a:pt x="98" y="549"/>
                </a:cubicBezTo>
                <a:cubicBezTo>
                  <a:pt x="16" y="321"/>
                  <a:pt x="16" y="321"/>
                  <a:pt x="16" y="321"/>
                </a:cubicBezTo>
                <a:cubicBezTo>
                  <a:pt x="0" y="272"/>
                  <a:pt x="18" y="206"/>
                  <a:pt x="60" y="175"/>
                </a:cubicBezTo>
                <a:cubicBezTo>
                  <a:pt x="247" y="31"/>
                  <a:pt x="247" y="31"/>
                  <a:pt x="247" y="31"/>
                </a:cubicBezTo>
                <a:cubicBezTo>
                  <a:pt x="288" y="0"/>
                  <a:pt x="356" y="0"/>
                  <a:pt x="399" y="28"/>
                </a:cubicBezTo>
                <a:cubicBezTo>
                  <a:pt x="595" y="167"/>
                  <a:pt x="595" y="167"/>
                  <a:pt x="595" y="167"/>
                </a:cubicBezTo>
                <a:cubicBezTo>
                  <a:pt x="638" y="196"/>
                  <a:pt x="661" y="261"/>
                  <a:pt x="646" y="312"/>
                </a:cubicBezTo>
                <a:lnTo>
                  <a:pt x="580" y="540"/>
                </a:lnTo>
              </a:path>
            </a:pathLst>
          </a:cu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94" name="path 594"/>
          <p:cNvSpPr/>
          <p:nvPr/>
        </p:nvSpPr>
        <p:spPr>
          <a:xfrm>
            <a:off x="8660841" y="5121440"/>
            <a:ext cx="419837" cy="405409"/>
          </a:xfrm>
          <a:custGeom>
            <a:avLst/>
            <a:gdLst/>
            <a:ahLst/>
            <a:cxnLst/>
            <a:rect l="0" t="0" r="0" b="0"/>
            <a:pathLst>
              <a:path w="661" h="638">
                <a:moveTo>
                  <a:pt x="580" y="540"/>
                </a:moveTo>
                <a:cubicBezTo>
                  <a:pt x="566" y="591"/>
                  <a:pt x="510" y="632"/>
                  <a:pt x="460" y="632"/>
                </a:cubicBezTo>
                <a:cubicBezTo>
                  <a:pt x="223" y="637"/>
                  <a:pt x="223" y="637"/>
                  <a:pt x="223" y="637"/>
                </a:cubicBezTo>
                <a:cubicBezTo>
                  <a:pt x="171" y="638"/>
                  <a:pt x="115" y="597"/>
                  <a:pt x="98" y="549"/>
                </a:cubicBezTo>
                <a:cubicBezTo>
                  <a:pt x="16" y="321"/>
                  <a:pt x="16" y="321"/>
                  <a:pt x="16" y="321"/>
                </a:cubicBezTo>
                <a:cubicBezTo>
                  <a:pt x="0" y="272"/>
                  <a:pt x="18" y="206"/>
                  <a:pt x="60" y="175"/>
                </a:cubicBezTo>
                <a:cubicBezTo>
                  <a:pt x="247" y="31"/>
                  <a:pt x="247" y="31"/>
                  <a:pt x="247" y="31"/>
                </a:cubicBezTo>
                <a:cubicBezTo>
                  <a:pt x="288" y="0"/>
                  <a:pt x="356" y="0"/>
                  <a:pt x="399" y="28"/>
                </a:cubicBezTo>
                <a:cubicBezTo>
                  <a:pt x="595" y="167"/>
                  <a:pt x="595" y="167"/>
                  <a:pt x="595" y="167"/>
                </a:cubicBezTo>
                <a:cubicBezTo>
                  <a:pt x="638" y="196"/>
                  <a:pt x="661" y="261"/>
                  <a:pt x="646" y="312"/>
                </a:cubicBezTo>
                <a:lnTo>
                  <a:pt x="580" y="540"/>
                </a:lnTo>
              </a:path>
            </a:pathLst>
          </a:custGeom>
          <a:solidFill>
            <a:srgbClr val="1F4C8D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6" name="picture 5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598" name="picture 5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251370" y="4979091"/>
            <a:ext cx="1732500" cy="251174"/>
          </a:xfrm>
          <a:prstGeom prst="rect">
            <a:avLst/>
          </a:prstGeom>
        </p:spPr>
      </p:pic>
      <p:sp>
        <p:nvSpPr>
          <p:cNvPr id="600" name="textbox 600"/>
          <p:cNvSpPr/>
          <p:nvPr/>
        </p:nvSpPr>
        <p:spPr>
          <a:xfrm>
            <a:off x="3822478" y="3467922"/>
            <a:ext cx="4581525" cy="17500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8110"/>
              </a:lnSpc>
            </a:pPr>
            <a:r>
              <a:rPr sz="5200" b="1" kern="0" spc="39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</a:t>
            </a:r>
            <a:r>
              <a:rPr sz="3400" kern="0" spc="3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</a:t>
            </a:r>
            <a:r>
              <a:rPr sz="5200" b="1" kern="0" spc="-182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sz="5200" kern="0" spc="73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5400" kern="0" spc="1890" baseline="-1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</a:t>
            </a:r>
            <a:r>
              <a:rPr sz="8000" b="1" kern="0" spc="-2290" baseline="220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F</a:t>
            </a:r>
            <a:r>
              <a:rPr sz="5100" kern="0" spc="8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8000" b="1" kern="0" spc="-170" baseline="220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R</a:t>
            </a:r>
            <a:endParaRPr sz="8000" baseline="22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9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11605" algn="l" rtl="0" eaLnBrk="0">
              <a:lnSpc>
                <a:spcPts val="2590"/>
              </a:lnSpc>
              <a:spcBef>
                <a:spcPts val="0"/>
              </a:spcBef>
            </a:pPr>
            <a:r>
              <a:rPr sz="2000" kern="0" spc="-2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How to</a:t>
            </a:r>
            <a:r>
              <a:rPr sz="2000" kern="0" spc="-1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2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join</a:t>
            </a:r>
            <a:r>
              <a:rPr sz="2000" kern="0" spc="15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2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us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02" name="picture 6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349802" y="3487739"/>
            <a:ext cx="716380" cy="1020760"/>
          </a:xfrm>
          <a:prstGeom prst="rect">
            <a:avLst/>
          </a:prstGeom>
        </p:spPr>
      </p:pic>
      <p:pic>
        <p:nvPicPr>
          <p:cNvPr id="604" name="picture 6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702812" y="3480622"/>
            <a:ext cx="677570" cy="1027877"/>
          </a:xfrm>
          <a:prstGeom prst="rect">
            <a:avLst/>
          </a:prstGeom>
        </p:spPr>
      </p:pic>
      <p:pic>
        <p:nvPicPr>
          <p:cNvPr id="606" name="picture 60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355585" y="3487739"/>
            <a:ext cx="708760" cy="1027618"/>
          </a:xfrm>
          <a:prstGeom prst="rect">
            <a:avLst/>
          </a:prstGeom>
        </p:spPr>
      </p:pic>
      <p:pic>
        <p:nvPicPr>
          <p:cNvPr id="608" name="picture 6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698917" y="3487739"/>
            <a:ext cx="679627" cy="1024190"/>
          </a:xfrm>
          <a:prstGeom prst="rect">
            <a:avLst/>
          </a:prstGeom>
        </p:spPr>
      </p:pic>
      <p:grpSp>
        <p:nvGrpSpPr>
          <p:cNvPr id="50" name="group 50"/>
          <p:cNvGrpSpPr/>
          <p:nvPr/>
        </p:nvGrpSpPr>
        <p:grpSpPr>
          <a:xfrm rot="21600000">
            <a:off x="5398008" y="1636395"/>
            <a:ext cx="1382522" cy="1382395"/>
            <a:chOff x="0" y="0"/>
            <a:chExt cx="1382522" cy="1382395"/>
          </a:xfrm>
        </p:grpSpPr>
        <p:sp>
          <p:nvSpPr>
            <p:cNvPr id="610" name="path 610"/>
            <p:cNvSpPr/>
            <p:nvPr/>
          </p:nvSpPr>
          <p:spPr>
            <a:xfrm>
              <a:off x="0" y="0"/>
              <a:ext cx="1382522" cy="1382395"/>
            </a:xfrm>
            <a:custGeom>
              <a:avLst/>
              <a:gdLst/>
              <a:ahLst/>
              <a:cxnLst/>
              <a:rect l="0" t="0" r="0" b="0"/>
              <a:pathLst>
                <a:path w="2177" h="2177">
                  <a:moveTo>
                    <a:pt x="0" y="1087"/>
                  </a:moveTo>
                  <a:cubicBezTo>
                    <a:pt x="0" y="487"/>
                    <a:pt x="487" y="0"/>
                    <a:pt x="1088" y="0"/>
                  </a:cubicBezTo>
                  <a:cubicBezTo>
                    <a:pt x="1689" y="0"/>
                    <a:pt x="2177" y="487"/>
                    <a:pt x="2177" y="1088"/>
                  </a:cubicBezTo>
                  <a:cubicBezTo>
                    <a:pt x="2177" y="1689"/>
                    <a:pt x="1689" y="2177"/>
                    <a:pt x="1088" y="2177"/>
                  </a:cubicBezTo>
                  <a:cubicBezTo>
                    <a:pt x="487" y="2177"/>
                    <a:pt x="0" y="1689"/>
                    <a:pt x="0" y="1087"/>
                  </a:cubicBezTo>
                </a:path>
              </a:pathLst>
            </a:custGeom>
            <a:solidFill>
              <a:srgbClr val="32435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12" name="textbox 612"/>
            <p:cNvSpPr/>
            <p:nvPr/>
          </p:nvSpPr>
          <p:spPr>
            <a:xfrm>
              <a:off x="-12700" y="-12700"/>
              <a:ext cx="1408430" cy="14382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3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6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407670" algn="l" rtl="0" eaLnBrk="0">
                <a:lnSpc>
                  <a:spcPct val="86000"/>
                </a:lnSpc>
              </a:pPr>
              <a:r>
                <a:rPr sz="4700" kern="0" spc="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伍</a:t>
              </a:r>
              <a:endParaRPr sz="4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textbox 614"/>
          <p:cNvSpPr/>
          <p:nvPr/>
        </p:nvSpPr>
        <p:spPr>
          <a:xfrm>
            <a:off x="7328830" y="2521677"/>
            <a:ext cx="4304665" cy="35604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1750" algn="l" rtl="0" eaLnBrk="0">
              <a:lnSpc>
                <a:spcPct val="88000"/>
              </a:lnSpc>
            </a:pPr>
            <a:r>
              <a:rPr sz="2000" b="1" kern="0" spc="-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学历要求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7940" indent="-635" algn="l" rtl="0" eaLnBrk="0">
              <a:lnSpc>
                <a:spcPct val="125000"/>
              </a:lnSpc>
              <a:spcBef>
                <a:spcPts val="950"/>
              </a:spcBef>
            </a:pPr>
            <a:r>
              <a:rPr sz="1500" kern="0" spc="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全日制大专以上学历，18-25岁，男女不限，</a:t>
            </a:r>
            <a:r>
              <a:rPr sz="1500" kern="0" spc="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sz="1500" kern="0" spc="1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与岗位匹配的相关专业；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5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305" algn="l" rtl="0" eaLnBrk="0">
              <a:lnSpc>
                <a:spcPct val="87000"/>
              </a:lnSpc>
              <a:spcBef>
                <a:spcPts val="610"/>
              </a:spcBef>
            </a:pPr>
            <a:r>
              <a:rPr sz="2000" b="1" kern="0" spc="-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综合能力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845" indent="-3175" algn="l" rtl="0" eaLnBrk="0">
              <a:lnSpc>
                <a:spcPct val="118000"/>
              </a:lnSpc>
              <a:spcBef>
                <a:spcPts val="1400"/>
              </a:spcBef>
            </a:pPr>
            <a:r>
              <a:rPr sz="1500" kern="0" spc="1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有良好的团队精神和端正的学习心态，</a:t>
            </a:r>
            <a:r>
              <a:rPr sz="1500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能适应公</a:t>
            </a:r>
            <a:r>
              <a:rPr sz="1500" kern="0" spc="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1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司的人才培养方式和强烈的进取心</a:t>
            </a:r>
            <a:r>
              <a:rPr sz="1500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！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ct val="88000"/>
              </a:lnSpc>
              <a:spcBef>
                <a:spcPts val="610"/>
              </a:spcBef>
            </a:pPr>
            <a:r>
              <a:rPr sz="2000" b="1" kern="0" spc="-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企业价值观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1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18000"/>
              </a:lnSpc>
              <a:spcBef>
                <a:spcPts val="5"/>
              </a:spcBef>
            </a:pPr>
            <a:r>
              <a:rPr sz="1500" kern="0" spc="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认同行业前景和公司文化，务实、</a:t>
            </a:r>
            <a:r>
              <a:rPr sz="1500" kern="0" spc="-25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谦卑、</a:t>
            </a:r>
            <a:r>
              <a:rPr sz="1500" kern="0" spc="-3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好学，</a:t>
            </a:r>
            <a:r>
              <a:rPr sz="1500" kern="0" spc="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1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愿意与公司一同成长！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16" name="picture 6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42188" y="2023872"/>
            <a:ext cx="2535936" cy="4328159"/>
          </a:xfrm>
          <a:prstGeom prst="rect">
            <a:avLst/>
          </a:prstGeom>
        </p:spPr>
      </p:pic>
      <p:pic>
        <p:nvPicPr>
          <p:cNvPr id="618" name="picture 6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457955" y="2027554"/>
            <a:ext cx="2531364" cy="4321428"/>
          </a:xfrm>
          <a:prstGeom prst="rect">
            <a:avLst/>
          </a:prstGeom>
        </p:spPr>
      </p:pic>
      <p:sp>
        <p:nvSpPr>
          <p:cNvPr id="620" name="textbox 620"/>
          <p:cNvSpPr/>
          <p:nvPr/>
        </p:nvSpPr>
        <p:spPr>
          <a:xfrm>
            <a:off x="3454908" y="3378708"/>
            <a:ext cx="2559050" cy="1365885"/>
          </a:xfrm>
          <a:prstGeom prst="rect">
            <a:avLst/>
          </a:prstGeom>
          <a:solidFill>
            <a:srgbClr val="4A829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79730" algn="l" rtl="0" eaLnBrk="0">
              <a:lnSpc>
                <a:spcPct val="88000"/>
              </a:lnSpc>
            </a:pPr>
            <a:r>
              <a:rPr sz="35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招聘要求</a:t>
            </a:r>
            <a:endParaRPr sz="3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22" name="textbox 622"/>
          <p:cNvSpPr/>
          <p:nvPr/>
        </p:nvSpPr>
        <p:spPr>
          <a:xfrm>
            <a:off x="4056506" y="601345"/>
            <a:ext cx="4483100" cy="6597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4990"/>
              </a:lnSpc>
            </a:pPr>
            <a:r>
              <a:rPr sz="4100" b="1" kern="0" spc="-9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PA</a:t>
            </a:r>
            <a:r>
              <a:rPr sz="2200" kern="0" spc="-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4100" b="1" kern="0" spc="-9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R</a:t>
            </a:r>
            <a:r>
              <a:rPr sz="2200" kern="0" spc="-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.我</a:t>
            </a:r>
            <a:r>
              <a:rPr sz="4100" b="1" kern="0" spc="-9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</a:t>
            </a:r>
            <a:r>
              <a:rPr sz="2200" kern="0" spc="-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们需</a:t>
            </a:r>
            <a:r>
              <a:rPr sz="4100" b="1" kern="0" spc="-9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F</a:t>
            </a:r>
            <a:r>
              <a:rPr sz="2200" kern="0" spc="-9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</a:t>
            </a:r>
            <a:r>
              <a:rPr sz="4100" b="1" kern="0" spc="-123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O</a:t>
            </a:r>
            <a:r>
              <a:rPr sz="2200" kern="0" spc="16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4100" b="1" kern="0" spc="-14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U</a:t>
            </a:r>
            <a:r>
              <a:rPr sz="2200" kern="0" spc="33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</a:t>
            </a:r>
            <a:r>
              <a:rPr sz="4100" b="1" kern="0" spc="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R</a:t>
            </a:r>
            <a:r>
              <a:rPr sz="2200" kern="0" spc="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才是？</a:t>
            </a:r>
            <a:endParaRPr sz="2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2" name="group 52"/>
          <p:cNvGrpSpPr/>
          <p:nvPr/>
        </p:nvGrpSpPr>
        <p:grpSpPr>
          <a:xfrm rot="21600000">
            <a:off x="6358890" y="2653029"/>
            <a:ext cx="752475" cy="752475"/>
            <a:chOff x="0" y="0"/>
            <a:chExt cx="752475" cy="752475"/>
          </a:xfrm>
        </p:grpSpPr>
        <p:sp>
          <p:nvSpPr>
            <p:cNvPr id="624" name="path 624"/>
            <p:cNvSpPr/>
            <p:nvPr/>
          </p:nvSpPr>
          <p:spPr>
            <a:xfrm>
              <a:off x="0" y="0"/>
              <a:ext cx="752475" cy="752475"/>
            </a:xfrm>
            <a:custGeom>
              <a:avLst/>
              <a:gdLst/>
              <a:ahLst/>
              <a:cxnLst/>
              <a:rect l="0" t="0" r="0" b="0"/>
              <a:pathLst>
                <a:path w="1185" h="1185">
                  <a:moveTo>
                    <a:pt x="1" y="593"/>
                  </a:moveTo>
                  <a:cubicBezTo>
                    <a:pt x="0" y="265"/>
                    <a:pt x="265" y="0"/>
                    <a:pt x="592" y="0"/>
                  </a:cubicBezTo>
                  <a:cubicBezTo>
                    <a:pt x="919" y="0"/>
                    <a:pt x="1185" y="265"/>
                    <a:pt x="1185" y="592"/>
                  </a:cubicBezTo>
                  <a:cubicBezTo>
                    <a:pt x="1185" y="919"/>
                    <a:pt x="919" y="1185"/>
                    <a:pt x="592" y="1185"/>
                  </a:cubicBezTo>
                  <a:cubicBezTo>
                    <a:pt x="265" y="1185"/>
                    <a:pt x="0" y="919"/>
                    <a:pt x="1" y="593"/>
                  </a:cubicBezTo>
                </a:path>
              </a:pathLst>
            </a:custGeom>
            <a:solidFill>
              <a:srgbClr val="32435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26" name="textbox 626"/>
            <p:cNvSpPr/>
            <p:nvPr/>
          </p:nvSpPr>
          <p:spPr>
            <a:xfrm>
              <a:off x="-12700" y="-12700"/>
              <a:ext cx="777875" cy="8039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9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18440" algn="l" rtl="0" eaLnBrk="0">
                <a:lnSpc>
                  <a:spcPct val="88000"/>
                </a:lnSpc>
              </a:pPr>
              <a:r>
                <a:rPr sz="2700" kern="0" spc="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壹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54" name="group 54"/>
          <p:cNvGrpSpPr/>
          <p:nvPr/>
        </p:nvGrpSpPr>
        <p:grpSpPr>
          <a:xfrm rot="21600000">
            <a:off x="6358890" y="3928109"/>
            <a:ext cx="752475" cy="751840"/>
            <a:chOff x="0" y="0"/>
            <a:chExt cx="752475" cy="751840"/>
          </a:xfrm>
        </p:grpSpPr>
        <p:sp>
          <p:nvSpPr>
            <p:cNvPr id="628" name="path 628"/>
            <p:cNvSpPr/>
            <p:nvPr/>
          </p:nvSpPr>
          <p:spPr>
            <a:xfrm>
              <a:off x="0" y="0"/>
              <a:ext cx="752475" cy="751840"/>
            </a:xfrm>
            <a:custGeom>
              <a:avLst/>
              <a:gdLst/>
              <a:ahLst/>
              <a:cxnLst/>
              <a:rect l="0" t="0" r="0" b="0"/>
              <a:pathLst>
                <a:path w="1185" h="1184">
                  <a:moveTo>
                    <a:pt x="1" y="591"/>
                  </a:moveTo>
                  <a:cubicBezTo>
                    <a:pt x="0" y="265"/>
                    <a:pt x="265" y="0"/>
                    <a:pt x="592" y="0"/>
                  </a:cubicBezTo>
                  <a:cubicBezTo>
                    <a:pt x="919" y="0"/>
                    <a:pt x="1185" y="265"/>
                    <a:pt x="1185" y="592"/>
                  </a:cubicBezTo>
                  <a:cubicBezTo>
                    <a:pt x="1185" y="918"/>
                    <a:pt x="919" y="1184"/>
                    <a:pt x="592" y="1184"/>
                  </a:cubicBezTo>
                  <a:cubicBezTo>
                    <a:pt x="265" y="1184"/>
                    <a:pt x="0" y="918"/>
                    <a:pt x="1" y="591"/>
                  </a:cubicBezTo>
                </a:path>
              </a:pathLst>
            </a:custGeom>
            <a:solidFill>
              <a:srgbClr val="32435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30" name="textbox 630"/>
            <p:cNvSpPr/>
            <p:nvPr/>
          </p:nvSpPr>
          <p:spPr>
            <a:xfrm>
              <a:off x="-12700" y="-12700"/>
              <a:ext cx="777875" cy="7905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2885" algn="l" rtl="0" eaLnBrk="0">
                <a:lnSpc>
                  <a:spcPct val="87000"/>
                </a:lnSpc>
                <a:spcBef>
                  <a:spcPts val="5"/>
                </a:spcBef>
              </a:pPr>
              <a:r>
                <a:rPr sz="27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贰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56" name="group 56"/>
          <p:cNvGrpSpPr/>
          <p:nvPr/>
        </p:nvGrpSpPr>
        <p:grpSpPr>
          <a:xfrm rot="21600000">
            <a:off x="6358890" y="5202554"/>
            <a:ext cx="752475" cy="751839"/>
            <a:chOff x="0" y="0"/>
            <a:chExt cx="752475" cy="751839"/>
          </a:xfrm>
        </p:grpSpPr>
        <p:sp>
          <p:nvSpPr>
            <p:cNvPr id="632" name="path 632"/>
            <p:cNvSpPr/>
            <p:nvPr/>
          </p:nvSpPr>
          <p:spPr>
            <a:xfrm>
              <a:off x="0" y="0"/>
              <a:ext cx="752475" cy="751839"/>
            </a:xfrm>
            <a:custGeom>
              <a:avLst/>
              <a:gdLst/>
              <a:ahLst/>
              <a:cxnLst/>
              <a:rect l="0" t="0" r="0" b="0"/>
              <a:pathLst>
                <a:path w="1185" h="1183">
                  <a:moveTo>
                    <a:pt x="1" y="591"/>
                  </a:moveTo>
                  <a:cubicBezTo>
                    <a:pt x="0" y="265"/>
                    <a:pt x="265" y="0"/>
                    <a:pt x="592" y="0"/>
                  </a:cubicBezTo>
                  <a:cubicBezTo>
                    <a:pt x="919" y="0"/>
                    <a:pt x="1185" y="265"/>
                    <a:pt x="1185" y="592"/>
                  </a:cubicBezTo>
                  <a:cubicBezTo>
                    <a:pt x="1185" y="918"/>
                    <a:pt x="919" y="1183"/>
                    <a:pt x="592" y="1183"/>
                  </a:cubicBezTo>
                  <a:cubicBezTo>
                    <a:pt x="265" y="1183"/>
                    <a:pt x="0" y="918"/>
                    <a:pt x="1" y="591"/>
                  </a:cubicBezTo>
                </a:path>
              </a:pathLst>
            </a:custGeom>
            <a:solidFill>
              <a:srgbClr val="32435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34" name="textbox 634"/>
            <p:cNvSpPr/>
            <p:nvPr/>
          </p:nvSpPr>
          <p:spPr>
            <a:xfrm>
              <a:off x="-12700" y="-12700"/>
              <a:ext cx="777875" cy="8089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15265" algn="l" rtl="0" eaLnBrk="0">
                <a:lnSpc>
                  <a:spcPct val="88000"/>
                </a:lnSpc>
                <a:spcBef>
                  <a:spcPts val="0"/>
                </a:spcBef>
              </a:pPr>
              <a:r>
                <a:rPr sz="2700" kern="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叁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636" name="picture 6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714750" y="1361440"/>
            <a:ext cx="4711064" cy="7619"/>
          </a:xfrm>
          <a:prstGeom prst="rect">
            <a:avLst/>
          </a:prstGeom>
        </p:spPr>
      </p:pic>
      <p:sp>
        <p:nvSpPr>
          <p:cNvPr id="638" name="rect 638"/>
          <p:cNvSpPr/>
          <p:nvPr/>
        </p:nvSpPr>
        <p:spPr>
          <a:xfrm>
            <a:off x="5049011" y="1306067"/>
            <a:ext cx="2042159" cy="96011"/>
          </a:xfrm>
          <a:prstGeom prst="rect">
            <a:avLst/>
          </a:prstGeom>
          <a:solidFill>
            <a:srgbClr val="F4DF7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0" name="picture 6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42" name="picture 6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048916" y="1515021"/>
            <a:ext cx="8553894" cy="2742996"/>
          </a:xfrm>
          <a:prstGeom prst="rect">
            <a:avLst/>
          </a:prstGeom>
        </p:spPr>
      </p:pic>
      <p:sp>
        <p:nvSpPr>
          <p:cNvPr id="644" name="textbox 644"/>
          <p:cNvSpPr/>
          <p:nvPr/>
        </p:nvSpPr>
        <p:spPr>
          <a:xfrm>
            <a:off x="384954" y="4649723"/>
            <a:ext cx="10946765" cy="21501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66595" algn="l" rtl="0" eaLnBrk="0">
              <a:lnSpc>
                <a:spcPct val="87000"/>
              </a:lnSpc>
            </a:pPr>
            <a:r>
              <a:rPr sz="1700" b="1" kern="0" spc="50" dirty="0">
                <a:solidFill>
                  <a:srgbClr val="3F3F3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面试时间：</a:t>
            </a:r>
            <a:r>
              <a:rPr sz="1700" b="1" kern="0" spc="80" dirty="0">
                <a:solidFill>
                  <a:srgbClr val="3F3F3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700" b="1" kern="0" spc="50" dirty="0">
                <a:solidFill>
                  <a:srgbClr val="3F3F3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  月</a:t>
            </a:r>
            <a:r>
              <a:rPr sz="1700" b="1" kern="0" spc="90" dirty="0">
                <a:solidFill>
                  <a:srgbClr val="3F3F3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700" b="1" kern="0" spc="50" dirty="0">
                <a:solidFill>
                  <a:srgbClr val="3F3F3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6595" algn="l" rtl="0" eaLnBrk="0">
              <a:lnSpc>
                <a:spcPct val="88000"/>
              </a:lnSpc>
              <a:spcBef>
                <a:spcPts val="1670"/>
              </a:spcBef>
            </a:pPr>
            <a:r>
              <a:rPr sz="1700" b="1" kern="0" spc="60" dirty="0">
                <a:solidFill>
                  <a:srgbClr val="3F3F3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面试场地：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3420" algn="l" rtl="0" eaLnBrk="0">
              <a:lnSpc>
                <a:spcPct val="88000"/>
              </a:lnSpc>
              <a:spcBef>
                <a:spcPts val="1650"/>
              </a:spcBef>
            </a:pPr>
            <a:r>
              <a:rPr sz="1700" b="1" kern="0" spc="90" dirty="0">
                <a:solidFill>
                  <a:srgbClr val="3F3F3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注意事项：请携带简历、笔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ts val="2375"/>
              </a:lnSpc>
              <a:spcBef>
                <a:spcPts val="1280"/>
              </a:spcBef>
            </a:pPr>
            <a:r>
              <a:rPr sz="1700" b="1" kern="0" spc="70" dirty="0">
                <a:solidFill>
                  <a:srgbClr val="3F3F3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联系方式：</a:t>
            </a:r>
            <a:r>
              <a:rPr sz="1700" kern="0" spc="70" dirty="0">
                <a:solidFill>
                  <a:srgbClr val="3F3F3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刘先生</a:t>
            </a:r>
            <a:r>
              <a:rPr sz="1700" b="1" kern="0" spc="70" dirty="0">
                <a:solidFill>
                  <a:srgbClr val="3F3F3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：19898880238                         </a:t>
            </a:r>
            <a:r>
              <a:rPr sz="1700" b="1" kern="0" spc="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没带简历</a:t>
            </a:r>
            <a:r>
              <a:rPr sz="1700" b="1" kern="0" spc="6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的同学也可以扫码报名哈~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590"/>
              </a:lnSpc>
            </a:pPr>
            <a:r>
              <a:rPr sz="2000" kern="0" spc="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工作地址：广东省惠州市惠城区仲恺高新区陈江街道叶径小</a:t>
            </a:r>
            <a:r>
              <a:rPr sz="2000" kern="0" spc="-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组惠桥快线2号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46" name="textbox 646"/>
          <p:cNvSpPr/>
          <p:nvPr/>
        </p:nvSpPr>
        <p:spPr>
          <a:xfrm>
            <a:off x="597992" y="90756"/>
            <a:ext cx="7871459" cy="12331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202430" algn="l" rtl="0" eaLnBrk="0">
              <a:lnSpc>
                <a:spcPts val="4735"/>
              </a:lnSpc>
              <a:tabLst>
                <a:tab pos="4210050" algn="l"/>
              </a:tabLst>
            </a:pPr>
            <a:r>
              <a:rPr sz="3700" kern="0" spc="0" dirty="0">
                <a:solidFill>
                  <a:srgbClr val="BCAC5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3700" b="1" kern="0" spc="99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</a:t>
            </a:r>
            <a:r>
              <a:rPr sz="2000" kern="0" spc="-9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.如</a:t>
            </a:r>
            <a:r>
              <a:rPr sz="3700" b="1" kern="0" spc="5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R</a:t>
            </a:r>
            <a:r>
              <a:rPr sz="2000" kern="0" spc="-71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何</a:t>
            </a:r>
            <a:r>
              <a:rPr sz="3700" b="1" kern="0" spc="-3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</a:t>
            </a:r>
            <a:r>
              <a:rPr sz="2000" kern="0" spc="-3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加入</a:t>
            </a:r>
            <a:r>
              <a:rPr sz="3700" b="1" kern="0" spc="-3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F</a:t>
            </a:r>
            <a:r>
              <a:rPr sz="2000" kern="0" spc="-3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</a:t>
            </a:r>
            <a:r>
              <a:rPr sz="3700" b="1" kern="0" spc="-63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O</a:t>
            </a:r>
            <a:r>
              <a:rPr sz="2000" kern="0" spc="-2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们</a:t>
            </a:r>
            <a:r>
              <a:rPr sz="3700" b="1" kern="0" spc="-82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U</a:t>
            </a:r>
            <a:r>
              <a:rPr sz="3100" kern="0" spc="160" baseline="43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  <a:r>
              <a:rPr sz="5800" b="1" kern="0" spc="160" baseline="-30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R</a:t>
            </a:r>
            <a:endParaRPr sz="5800" baseline="-3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ts val="3100"/>
              </a:lnSpc>
              <a:spcBef>
                <a:spcPts val="545"/>
              </a:spcBef>
            </a:pPr>
            <a:r>
              <a:rPr sz="2300" kern="0" spc="4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招聘信息</a:t>
            </a:r>
            <a:r>
              <a:rPr sz="2300" kern="0" spc="3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kern="0" spc="40" dirty="0">
                <a:solidFill>
                  <a:srgbClr val="49A5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| 招聘流程     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48" name="picture 6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729177" y="1214628"/>
            <a:ext cx="4711064" cy="96011"/>
          </a:xfrm>
          <a:prstGeom prst="rect">
            <a:avLst/>
          </a:prstGeom>
        </p:spPr>
      </p:pic>
      <p:pic>
        <p:nvPicPr>
          <p:cNvPr id="650" name="picture 6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446396" y="103456"/>
            <a:ext cx="362854" cy="595043"/>
          </a:xfrm>
          <a:prstGeom prst="rect">
            <a:avLst/>
          </a:prstGeom>
        </p:spPr>
      </p:pic>
      <p:sp>
        <p:nvSpPr>
          <p:cNvPr id="652" name="textbox 652"/>
          <p:cNvSpPr/>
          <p:nvPr/>
        </p:nvSpPr>
        <p:spPr>
          <a:xfrm>
            <a:off x="2969234" y="3674948"/>
            <a:ext cx="7025005" cy="2635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</a:pPr>
            <a:r>
              <a:rPr sz="1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报 到</a:t>
            </a:r>
            <a:r>
              <a:rPr sz="1700"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签订三方协议                             </a:t>
            </a:r>
            <a:r>
              <a:rPr sz="1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录用通知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54" name="textbox 654"/>
          <p:cNvSpPr/>
          <p:nvPr/>
        </p:nvSpPr>
        <p:spPr>
          <a:xfrm>
            <a:off x="5399125" y="1868565"/>
            <a:ext cx="1959610" cy="3270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75"/>
              </a:lnSpc>
            </a:pPr>
            <a:r>
              <a:rPr sz="17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现场/邮件投递简历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56" name="textbox 656"/>
          <p:cNvSpPr/>
          <p:nvPr/>
        </p:nvSpPr>
        <p:spPr>
          <a:xfrm>
            <a:off x="2599994" y="1914360"/>
            <a:ext cx="1165860" cy="2533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17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校园宣讲会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58" name="textbox 658"/>
          <p:cNvSpPr/>
          <p:nvPr/>
        </p:nvSpPr>
        <p:spPr>
          <a:xfrm>
            <a:off x="8902217" y="1843545"/>
            <a:ext cx="1175385" cy="2520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17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 试+笔试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8" name="textbox 48"/>
          <p:cNvSpPr/>
          <p:nvPr/>
        </p:nvSpPr>
        <p:spPr>
          <a:xfrm>
            <a:off x="4079018" y="3467922"/>
            <a:ext cx="4069079" cy="9207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3000"/>
              </a:lnSpc>
              <a:spcBef>
                <a:spcPts val="0"/>
              </a:spcBef>
            </a:pPr>
            <a:r>
              <a:rPr sz="8000" b="1" kern="0" spc="-11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PART</a:t>
            </a:r>
            <a:r>
              <a:rPr sz="8000" kern="0" spc="33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8000" b="1" kern="0" spc="-11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ONE</a:t>
            </a:r>
            <a:endParaRPr sz="8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0" name="textbox 50"/>
          <p:cNvSpPr/>
          <p:nvPr/>
        </p:nvSpPr>
        <p:spPr>
          <a:xfrm>
            <a:off x="4030522" y="3811270"/>
            <a:ext cx="4129404" cy="7321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5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5300" kern="0" spc="8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行业前景分析</a:t>
            </a:r>
            <a:endParaRPr sz="5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2" name="group 12"/>
          <p:cNvGrpSpPr/>
          <p:nvPr/>
        </p:nvGrpSpPr>
        <p:grpSpPr>
          <a:xfrm rot="21600000">
            <a:off x="5398008" y="1636395"/>
            <a:ext cx="1382522" cy="1382395"/>
            <a:chOff x="0" y="0"/>
            <a:chExt cx="1382522" cy="1382395"/>
          </a:xfrm>
        </p:grpSpPr>
        <p:sp>
          <p:nvSpPr>
            <p:cNvPr id="52" name="path 52"/>
            <p:cNvSpPr/>
            <p:nvPr/>
          </p:nvSpPr>
          <p:spPr>
            <a:xfrm>
              <a:off x="0" y="0"/>
              <a:ext cx="1382522" cy="1382395"/>
            </a:xfrm>
            <a:custGeom>
              <a:avLst/>
              <a:gdLst/>
              <a:ahLst/>
              <a:cxnLst/>
              <a:rect l="0" t="0" r="0" b="0"/>
              <a:pathLst>
                <a:path w="2177" h="2177">
                  <a:moveTo>
                    <a:pt x="0" y="1087"/>
                  </a:moveTo>
                  <a:cubicBezTo>
                    <a:pt x="0" y="487"/>
                    <a:pt x="487" y="0"/>
                    <a:pt x="1088" y="0"/>
                  </a:cubicBezTo>
                  <a:cubicBezTo>
                    <a:pt x="1689" y="0"/>
                    <a:pt x="2177" y="487"/>
                    <a:pt x="2177" y="1088"/>
                  </a:cubicBezTo>
                  <a:cubicBezTo>
                    <a:pt x="2177" y="1689"/>
                    <a:pt x="1689" y="2177"/>
                    <a:pt x="1088" y="2177"/>
                  </a:cubicBezTo>
                  <a:cubicBezTo>
                    <a:pt x="487" y="2177"/>
                    <a:pt x="0" y="1689"/>
                    <a:pt x="0" y="1087"/>
                  </a:cubicBezTo>
                </a:path>
              </a:pathLst>
            </a:custGeom>
            <a:solidFill>
              <a:srgbClr val="32435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4" name="textbox 54"/>
            <p:cNvSpPr/>
            <p:nvPr/>
          </p:nvSpPr>
          <p:spPr>
            <a:xfrm>
              <a:off x="-12700" y="-12700"/>
              <a:ext cx="1408430" cy="145986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2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412750" algn="l" rtl="0" eaLnBrk="0">
                <a:lnSpc>
                  <a:spcPct val="88000"/>
                </a:lnSpc>
              </a:pPr>
              <a:r>
                <a:rPr sz="47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壹</a:t>
              </a:r>
              <a:endParaRPr sz="4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21600000">
            <a:off x="4536456" y="4876523"/>
            <a:ext cx="3124732" cy="353743"/>
            <a:chOff x="0" y="0"/>
            <a:chExt cx="3124732" cy="353743"/>
          </a:xfrm>
        </p:grpSpPr>
        <p:pic>
          <p:nvPicPr>
            <p:cNvPr id="56" name="picture 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35648" y="90009"/>
              <a:ext cx="3089083" cy="263733"/>
            </a:xfrm>
            <a:prstGeom prst="rect">
              <a:avLst/>
            </a:prstGeom>
          </p:spPr>
        </p:pic>
        <p:sp>
          <p:nvSpPr>
            <p:cNvPr id="58" name="textbox 58"/>
            <p:cNvSpPr/>
            <p:nvPr/>
          </p:nvSpPr>
          <p:spPr>
            <a:xfrm>
              <a:off x="-12700" y="-12700"/>
              <a:ext cx="3139439" cy="35432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ts val="2590"/>
                </a:lnSpc>
              </a:pPr>
              <a:r>
                <a:rPr sz="2000" kern="0" spc="0" dirty="0">
                  <a:solidFill>
                    <a:srgbClr val="32435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Industry Outlook An</a:t>
              </a:r>
              <a:r>
                <a:rPr sz="2000" kern="0" spc="-10" dirty="0">
                  <a:solidFill>
                    <a:srgbClr val="32435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alysis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0" name="picture 6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0476" cy="6858000"/>
          </a:xfrm>
          <a:prstGeom prst="rect">
            <a:avLst/>
          </a:prstGeom>
        </p:spPr>
      </p:pic>
      <p:pic>
        <p:nvPicPr>
          <p:cNvPr id="662" name="picture 6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66" name="picture 6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985225" y="112821"/>
            <a:ext cx="3206774" cy="3624858"/>
          </a:xfrm>
          <a:prstGeom prst="rect">
            <a:avLst/>
          </a:prstGeom>
        </p:spPr>
      </p:pic>
      <p:sp>
        <p:nvSpPr>
          <p:cNvPr id="668" name="textbox 668"/>
          <p:cNvSpPr/>
          <p:nvPr/>
        </p:nvSpPr>
        <p:spPr>
          <a:xfrm>
            <a:off x="3524732" y="3160471"/>
            <a:ext cx="5095240" cy="11068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20065" algn="l" rtl="0" eaLnBrk="0">
              <a:lnSpc>
                <a:spcPts val="8510"/>
              </a:lnSpc>
              <a:tabLst>
                <a:tab pos="871855" algn="l"/>
              </a:tabLst>
            </a:pPr>
            <a:r>
              <a:rPr sz="4000" kern="0" spc="0" dirty="0">
                <a:solidFill>
                  <a:srgbClr val="F2F2F2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6200" b="1" kern="0" spc="-1610" baseline="100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E</a:t>
            </a:r>
            <a:r>
              <a:rPr sz="3700" b="1" kern="0" spc="24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谢</a:t>
            </a:r>
            <a:r>
              <a:rPr sz="4000" b="1" kern="0" spc="-56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N</a:t>
            </a:r>
            <a:r>
              <a:rPr sz="4000" kern="0" spc="80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6200" b="1" kern="0" spc="-560" baseline="100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E</a:t>
            </a:r>
            <a:r>
              <a:rPr sz="4000" kern="0" spc="31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sz="4000" b="1" kern="0" spc="-56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O</a:t>
            </a:r>
            <a:r>
              <a:rPr sz="3700" b="1" kern="0" spc="-5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看</a:t>
            </a:r>
            <a:r>
              <a:rPr sz="4000" b="1" kern="0" spc="-210" dirty="0">
                <a:solidFill>
                  <a:srgbClr val="F2F2F2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U</a:t>
            </a:r>
            <a:endParaRPr sz="4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670" name="picture 6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967016" y="3173171"/>
            <a:ext cx="812215" cy="1073835"/>
          </a:xfrm>
          <a:prstGeom prst="rect">
            <a:avLst/>
          </a:prstGeom>
        </p:spPr>
      </p:pic>
      <p:pic>
        <p:nvPicPr>
          <p:cNvPr id="672" name="picture 67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177813" y="3173171"/>
            <a:ext cx="759408" cy="1073835"/>
          </a:xfrm>
          <a:prstGeom prst="rect">
            <a:avLst/>
          </a:prstGeom>
        </p:spPr>
      </p:pic>
      <p:pic>
        <p:nvPicPr>
          <p:cNvPr id="674" name="picture 6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319090" y="3173171"/>
            <a:ext cx="802157" cy="1073835"/>
          </a:xfrm>
          <a:prstGeom prst="rect">
            <a:avLst/>
          </a:prstGeom>
        </p:spPr>
      </p:pic>
      <p:pic>
        <p:nvPicPr>
          <p:cNvPr id="676" name="picture 6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537432" y="3173171"/>
            <a:ext cx="859307" cy="1081150"/>
          </a:xfrm>
          <a:prstGeom prst="rect">
            <a:avLst/>
          </a:prstGeom>
        </p:spPr>
      </p:pic>
      <p:pic>
        <p:nvPicPr>
          <p:cNvPr id="678" name="picture 67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869307" y="1964436"/>
            <a:ext cx="2743073" cy="503935"/>
          </a:xfrm>
          <a:prstGeom prst="rect">
            <a:avLst/>
          </a:prstGeom>
        </p:spPr>
      </p:pic>
      <p:pic>
        <p:nvPicPr>
          <p:cNvPr id="680" name="picture 68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572000" y="4384675"/>
            <a:ext cx="3020059" cy="187325"/>
          </a:xfrm>
          <a:prstGeom prst="rect">
            <a:avLst/>
          </a:prstGeom>
        </p:spPr>
      </p:pic>
      <p:pic>
        <p:nvPicPr>
          <p:cNvPr id="682" name="picture 68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9468611" y="6428232"/>
            <a:ext cx="1642617" cy="301116"/>
          </a:xfrm>
          <a:prstGeom prst="rect">
            <a:avLst/>
          </a:prstGeom>
        </p:spPr>
      </p:pic>
      <p:pic>
        <p:nvPicPr>
          <p:cNvPr id="684" name="picture 68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5399404" y="4680584"/>
            <a:ext cx="1362710" cy="169544"/>
          </a:xfrm>
          <a:prstGeom prst="rect">
            <a:avLst/>
          </a:prstGeom>
        </p:spPr>
      </p:pic>
      <p:pic>
        <p:nvPicPr>
          <p:cNvPr id="2" name="图片 1" descr="工业20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25205" y="1489710"/>
            <a:ext cx="2774315" cy="38785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62" name="rect 6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8745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6" name="group 16"/>
          <p:cNvGrpSpPr/>
          <p:nvPr/>
        </p:nvGrpSpPr>
        <p:grpSpPr>
          <a:xfrm rot="21600000">
            <a:off x="1472565" y="1969770"/>
            <a:ext cx="9210675" cy="1809750"/>
            <a:chOff x="0" y="0"/>
            <a:chExt cx="9210675" cy="1809750"/>
          </a:xfrm>
        </p:grpSpPr>
        <p:sp>
          <p:nvSpPr>
            <p:cNvPr id="64" name="path 64"/>
            <p:cNvSpPr/>
            <p:nvPr/>
          </p:nvSpPr>
          <p:spPr>
            <a:xfrm>
              <a:off x="3599306" y="1323593"/>
              <a:ext cx="571500" cy="486155"/>
            </a:xfrm>
            <a:custGeom>
              <a:avLst/>
              <a:gdLst/>
              <a:ahLst/>
              <a:cxnLst/>
              <a:rect l="0" t="0" r="0" b="0"/>
              <a:pathLst>
                <a:path w="900" h="765">
                  <a:moveTo>
                    <a:pt x="0" y="0"/>
                  </a:moveTo>
                  <a:lnTo>
                    <a:pt x="900" y="0"/>
                  </a:lnTo>
                  <a:lnTo>
                    <a:pt x="900" y="765"/>
                  </a:lnTo>
                  <a:lnTo>
                    <a:pt x="0" y="7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6" name="path 66"/>
            <p:cNvSpPr/>
            <p:nvPr/>
          </p:nvSpPr>
          <p:spPr>
            <a:xfrm>
              <a:off x="4311014" y="953261"/>
              <a:ext cx="574547" cy="856488"/>
            </a:xfrm>
            <a:custGeom>
              <a:avLst/>
              <a:gdLst/>
              <a:ahLst/>
              <a:cxnLst/>
              <a:rect l="0" t="0" r="0" b="0"/>
              <a:pathLst>
                <a:path w="904" h="1348">
                  <a:moveTo>
                    <a:pt x="0" y="0"/>
                  </a:moveTo>
                  <a:lnTo>
                    <a:pt x="904" y="0"/>
                  </a:lnTo>
                  <a:lnTo>
                    <a:pt x="904" y="1348"/>
                  </a:lnTo>
                  <a:lnTo>
                    <a:pt x="0" y="13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C8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8" name="path 68"/>
            <p:cNvSpPr/>
            <p:nvPr/>
          </p:nvSpPr>
          <p:spPr>
            <a:xfrm>
              <a:off x="5025770" y="549401"/>
              <a:ext cx="571500" cy="1260348"/>
            </a:xfrm>
            <a:custGeom>
              <a:avLst/>
              <a:gdLst/>
              <a:ahLst/>
              <a:cxnLst/>
              <a:rect l="0" t="0" r="0" b="0"/>
              <a:pathLst>
                <a:path w="900" h="1984">
                  <a:moveTo>
                    <a:pt x="0" y="0"/>
                  </a:moveTo>
                  <a:lnTo>
                    <a:pt x="900" y="0"/>
                  </a:lnTo>
                  <a:lnTo>
                    <a:pt x="900" y="1984"/>
                  </a:lnTo>
                  <a:lnTo>
                    <a:pt x="0" y="1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0" name="path 70"/>
            <p:cNvSpPr/>
            <p:nvPr/>
          </p:nvSpPr>
          <p:spPr>
            <a:xfrm>
              <a:off x="3542029" y="0"/>
              <a:ext cx="5561330" cy="1514474"/>
            </a:xfrm>
            <a:custGeom>
              <a:avLst/>
              <a:gdLst/>
              <a:ahLst/>
              <a:cxnLst/>
              <a:rect l="0" t="0" r="0" b="0"/>
              <a:pathLst>
                <a:path w="8758" h="2384">
                  <a:moveTo>
                    <a:pt x="3190" y="10"/>
                  </a:moveTo>
                  <a:lnTo>
                    <a:pt x="2655" y="0"/>
                  </a:lnTo>
                  <a:lnTo>
                    <a:pt x="2750" y="175"/>
                  </a:lnTo>
                  <a:lnTo>
                    <a:pt x="1947" y="622"/>
                  </a:lnTo>
                  <a:lnTo>
                    <a:pt x="1090" y="895"/>
                  </a:lnTo>
                  <a:lnTo>
                    <a:pt x="0" y="1807"/>
                  </a:lnTo>
                  <a:lnTo>
                    <a:pt x="90" y="1907"/>
                  </a:lnTo>
                  <a:lnTo>
                    <a:pt x="1157" y="1017"/>
                  </a:lnTo>
                  <a:lnTo>
                    <a:pt x="1995" y="752"/>
                  </a:lnTo>
                  <a:lnTo>
                    <a:pt x="2815" y="295"/>
                  </a:lnTo>
                  <a:lnTo>
                    <a:pt x="2915" y="470"/>
                  </a:lnTo>
                  <a:lnTo>
                    <a:pt x="3190" y="10"/>
                  </a:lnTo>
                </a:path>
                <a:path w="8758" h="2384">
                  <a:moveTo>
                    <a:pt x="8758" y="557"/>
                  </a:moveTo>
                  <a:lnTo>
                    <a:pt x="7952" y="942"/>
                  </a:lnTo>
                  <a:lnTo>
                    <a:pt x="8197" y="1112"/>
                  </a:lnTo>
                  <a:lnTo>
                    <a:pt x="7772" y="1732"/>
                  </a:lnTo>
                  <a:lnTo>
                    <a:pt x="6647" y="1127"/>
                  </a:lnTo>
                  <a:lnTo>
                    <a:pt x="6065" y="2244"/>
                  </a:lnTo>
                  <a:lnTo>
                    <a:pt x="6330" y="2384"/>
                  </a:lnTo>
                  <a:lnTo>
                    <a:pt x="6772" y="1532"/>
                  </a:lnTo>
                  <a:lnTo>
                    <a:pt x="7865" y="2127"/>
                  </a:lnTo>
                  <a:lnTo>
                    <a:pt x="8445" y="1284"/>
                  </a:lnTo>
                  <a:lnTo>
                    <a:pt x="8685" y="1452"/>
                  </a:lnTo>
                  <a:lnTo>
                    <a:pt x="8758" y="557"/>
                  </a:lnTo>
                </a:path>
              </a:pathLst>
            </a:custGeom>
            <a:solidFill>
              <a:srgbClr val="1F4C8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2" name="path 72"/>
            <p:cNvSpPr/>
            <p:nvPr/>
          </p:nvSpPr>
          <p:spPr>
            <a:xfrm>
              <a:off x="7137400" y="163195"/>
              <a:ext cx="2073275" cy="1646554"/>
            </a:xfrm>
            <a:custGeom>
              <a:avLst/>
              <a:gdLst/>
              <a:ahLst/>
              <a:cxnLst/>
              <a:rect l="0" t="0" r="0" b="0"/>
              <a:pathLst>
                <a:path w="3265" h="2592">
                  <a:moveTo>
                    <a:pt x="3265" y="2592"/>
                  </a:moveTo>
                  <a:cubicBezTo>
                    <a:pt x="407" y="2592"/>
                    <a:pt x="407" y="2592"/>
                    <a:pt x="407" y="2592"/>
                  </a:cubicBezTo>
                  <a:cubicBezTo>
                    <a:pt x="184" y="2592"/>
                    <a:pt x="0" y="2412"/>
                    <a:pt x="0" y="218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3" y="0"/>
                    <a:pt x="213" y="0"/>
                    <a:pt x="213" y="0"/>
                  </a:cubicBezTo>
                  <a:cubicBezTo>
                    <a:pt x="213" y="2188"/>
                    <a:pt x="213" y="2188"/>
                    <a:pt x="213" y="2188"/>
                  </a:cubicBezTo>
                  <a:cubicBezTo>
                    <a:pt x="213" y="2293"/>
                    <a:pt x="303" y="2378"/>
                    <a:pt x="407" y="2378"/>
                  </a:cubicBezTo>
                  <a:cubicBezTo>
                    <a:pt x="3265" y="2378"/>
                    <a:pt x="3265" y="2378"/>
                    <a:pt x="3265" y="2378"/>
                  </a:cubicBezTo>
                  <a:lnTo>
                    <a:pt x="3265" y="2592"/>
                  </a:lnTo>
                </a:path>
              </a:pathLst>
            </a:custGeom>
            <a:solidFill>
              <a:srgbClr val="80808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4" name="path 74"/>
            <p:cNvSpPr/>
            <p:nvPr/>
          </p:nvSpPr>
          <p:spPr>
            <a:xfrm>
              <a:off x="292226" y="1154429"/>
              <a:ext cx="445008" cy="377952"/>
            </a:xfrm>
            <a:custGeom>
              <a:avLst/>
              <a:gdLst/>
              <a:ahLst/>
              <a:cxnLst/>
              <a:rect l="0" t="0" r="0" b="0"/>
              <a:pathLst>
                <a:path w="700" h="595">
                  <a:moveTo>
                    <a:pt x="0" y="0"/>
                  </a:moveTo>
                  <a:lnTo>
                    <a:pt x="700" y="0"/>
                  </a:lnTo>
                  <a:lnTo>
                    <a:pt x="700" y="595"/>
                  </a:lnTo>
                  <a:lnTo>
                    <a:pt x="0" y="5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6" name="path 76"/>
            <p:cNvSpPr/>
            <p:nvPr/>
          </p:nvSpPr>
          <p:spPr>
            <a:xfrm>
              <a:off x="848486" y="863346"/>
              <a:ext cx="445007" cy="669035"/>
            </a:xfrm>
            <a:custGeom>
              <a:avLst/>
              <a:gdLst/>
              <a:ahLst/>
              <a:cxnLst/>
              <a:rect l="0" t="0" r="0" b="0"/>
              <a:pathLst>
                <a:path w="700" h="1053">
                  <a:moveTo>
                    <a:pt x="0" y="0"/>
                  </a:moveTo>
                  <a:lnTo>
                    <a:pt x="700" y="0"/>
                  </a:lnTo>
                  <a:lnTo>
                    <a:pt x="700" y="1053"/>
                  </a:lnTo>
                  <a:lnTo>
                    <a:pt x="0" y="10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C8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8" name="path 78"/>
            <p:cNvSpPr/>
            <p:nvPr/>
          </p:nvSpPr>
          <p:spPr>
            <a:xfrm>
              <a:off x="1404746" y="549401"/>
              <a:ext cx="443484" cy="982980"/>
            </a:xfrm>
            <a:custGeom>
              <a:avLst/>
              <a:gdLst/>
              <a:ahLst/>
              <a:cxnLst/>
              <a:rect l="0" t="0" r="0" b="0"/>
              <a:pathLst>
                <a:path w="698" h="1548">
                  <a:moveTo>
                    <a:pt x="0" y="0"/>
                  </a:moveTo>
                  <a:lnTo>
                    <a:pt x="698" y="0"/>
                  </a:lnTo>
                  <a:lnTo>
                    <a:pt x="698" y="1548"/>
                  </a:lnTo>
                  <a:lnTo>
                    <a:pt x="0" y="15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0" name="path 80"/>
            <p:cNvSpPr/>
            <p:nvPr/>
          </p:nvSpPr>
          <p:spPr>
            <a:xfrm>
              <a:off x="0" y="193675"/>
              <a:ext cx="2037079" cy="1616075"/>
            </a:xfrm>
            <a:custGeom>
              <a:avLst/>
              <a:gdLst/>
              <a:ahLst/>
              <a:cxnLst/>
              <a:rect l="0" t="0" r="0" b="0"/>
              <a:pathLst>
                <a:path w="3207" h="2545">
                  <a:moveTo>
                    <a:pt x="3207" y="2545"/>
                  </a:moveTo>
                  <a:cubicBezTo>
                    <a:pt x="398" y="2545"/>
                    <a:pt x="398" y="2545"/>
                    <a:pt x="398" y="2545"/>
                  </a:cubicBezTo>
                  <a:cubicBezTo>
                    <a:pt x="180" y="2545"/>
                    <a:pt x="0" y="2364"/>
                    <a:pt x="0" y="214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3" y="0"/>
                    <a:pt x="213" y="0"/>
                    <a:pt x="213" y="0"/>
                  </a:cubicBezTo>
                  <a:cubicBezTo>
                    <a:pt x="213" y="2145"/>
                    <a:pt x="213" y="2145"/>
                    <a:pt x="213" y="2145"/>
                  </a:cubicBezTo>
                  <a:cubicBezTo>
                    <a:pt x="213" y="2250"/>
                    <a:pt x="293" y="2335"/>
                    <a:pt x="398" y="2335"/>
                  </a:cubicBezTo>
                  <a:cubicBezTo>
                    <a:pt x="3207" y="2335"/>
                    <a:pt x="3207" y="2335"/>
                    <a:pt x="3207" y="2335"/>
                  </a:cubicBezTo>
                  <a:lnTo>
                    <a:pt x="3207" y="2545"/>
                  </a:lnTo>
                </a:path>
              </a:pathLst>
            </a:custGeom>
            <a:solidFill>
              <a:srgbClr val="80808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2" name="path 82"/>
            <p:cNvSpPr/>
            <p:nvPr/>
          </p:nvSpPr>
          <p:spPr>
            <a:xfrm>
              <a:off x="2532506" y="851153"/>
              <a:ext cx="4094988" cy="525779"/>
            </a:xfrm>
            <a:custGeom>
              <a:avLst/>
              <a:gdLst/>
              <a:ahLst/>
              <a:cxnLst/>
              <a:rect l="0" t="0" r="0" b="0"/>
              <a:pathLst>
                <a:path w="6448" h="827">
                  <a:moveTo>
                    <a:pt x="0" y="326"/>
                  </a:moveTo>
                  <a:lnTo>
                    <a:pt x="326" y="326"/>
                  </a:lnTo>
                  <a:lnTo>
                    <a:pt x="326" y="0"/>
                  </a:lnTo>
                  <a:lnTo>
                    <a:pt x="501" y="0"/>
                  </a:lnTo>
                  <a:lnTo>
                    <a:pt x="501" y="326"/>
                  </a:lnTo>
                  <a:lnTo>
                    <a:pt x="828" y="326"/>
                  </a:lnTo>
                  <a:lnTo>
                    <a:pt x="828" y="501"/>
                  </a:lnTo>
                  <a:lnTo>
                    <a:pt x="501" y="501"/>
                  </a:lnTo>
                  <a:lnTo>
                    <a:pt x="501" y="827"/>
                  </a:lnTo>
                  <a:lnTo>
                    <a:pt x="326" y="827"/>
                  </a:lnTo>
                  <a:lnTo>
                    <a:pt x="326" y="501"/>
                  </a:lnTo>
                  <a:lnTo>
                    <a:pt x="0" y="501"/>
                  </a:lnTo>
                  <a:lnTo>
                    <a:pt x="0" y="326"/>
                  </a:lnTo>
                </a:path>
                <a:path w="6448" h="827">
                  <a:moveTo>
                    <a:pt x="5620" y="326"/>
                  </a:moveTo>
                  <a:lnTo>
                    <a:pt x="5947" y="326"/>
                  </a:lnTo>
                  <a:lnTo>
                    <a:pt x="5947" y="0"/>
                  </a:lnTo>
                  <a:lnTo>
                    <a:pt x="6120" y="0"/>
                  </a:lnTo>
                  <a:lnTo>
                    <a:pt x="6120" y="326"/>
                  </a:lnTo>
                  <a:lnTo>
                    <a:pt x="6448" y="326"/>
                  </a:lnTo>
                  <a:lnTo>
                    <a:pt x="6448" y="501"/>
                  </a:lnTo>
                  <a:lnTo>
                    <a:pt x="6120" y="501"/>
                  </a:lnTo>
                  <a:lnTo>
                    <a:pt x="6120" y="827"/>
                  </a:lnTo>
                  <a:lnTo>
                    <a:pt x="5947" y="827"/>
                  </a:lnTo>
                  <a:lnTo>
                    <a:pt x="5947" y="501"/>
                  </a:lnTo>
                  <a:lnTo>
                    <a:pt x="5620" y="501"/>
                  </a:lnTo>
                  <a:lnTo>
                    <a:pt x="5620" y="326"/>
                  </a:lnTo>
                </a:path>
              </a:pathLst>
            </a:custGeom>
            <a:solidFill>
              <a:srgbClr val="A6A6A6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84" name="textbox 84"/>
          <p:cNvSpPr/>
          <p:nvPr/>
        </p:nvSpPr>
        <p:spPr>
          <a:xfrm>
            <a:off x="1418386" y="4218965"/>
            <a:ext cx="2798445" cy="18999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88950" algn="l" rtl="0" eaLnBrk="0">
              <a:lnSpc>
                <a:spcPct val="88000"/>
              </a:lnSpc>
            </a:pPr>
            <a:r>
              <a:rPr sz="2300" b="1" kern="0" spc="9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政策驱动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63880" algn="l" rtl="0" eaLnBrk="0">
              <a:lnSpc>
                <a:spcPts val="2325"/>
              </a:lnSpc>
              <a:spcBef>
                <a:spcPts val="515"/>
              </a:spcBef>
            </a:pPr>
            <a:r>
              <a:rPr sz="1700" kern="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2030实现碳达峰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63880" algn="l" rtl="0" eaLnBrk="0">
              <a:lnSpc>
                <a:spcPts val="2325"/>
              </a:lnSpc>
              <a:spcBef>
                <a:spcPts val="480"/>
              </a:spcBef>
            </a:pPr>
            <a:r>
              <a:rPr sz="1700" kern="0" spc="6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2060实现碳中和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2325"/>
              </a:lnSpc>
              <a:spcBef>
                <a:spcPts val="480"/>
              </a:spcBef>
            </a:pPr>
            <a:r>
              <a:rPr sz="1700" kern="0" spc="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电动车5-10年内取</a:t>
            </a:r>
            <a:r>
              <a:rPr sz="1700" kern="0" spc="7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代燃油车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2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1460" algn="l" rtl="0" eaLnBrk="0">
              <a:lnSpc>
                <a:spcPct val="88000"/>
              </a:lnSpc>
            </a:pPr>
            <a:r>
              <a:rPr sz="1700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新能源崛起是必然趋势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6" name="textbox 86"/>
          <p:cNvSpPr/>
          <p:nvPr/>
        </p:nvSpPr>
        <p:spPr>
          <a:xfrm>
            <a:off x="8234705" y="4218940"/>
            <a:ext cx="2832735" cy="15449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11530" algn="l" rtl="0" eaLnBrk="0">
              <a:lnSpc>
                <a:spcPct val="87000"/>
              </a:lnSpc>
            </a:pPr>
            <a:r>
              <a:rPr sz="2300" b="1" kern="0" spc="7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市场应用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  <a:spcBef>
                <a:spcPts val="510"/>
              </a:spcBef>
            </a:pPr>
            <a:r>
              <a:rPr sz="1700" kern="0" spc="7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继电子、</a:t>
            </a:r>
            <a:r>
              <a:rPr sz="1700" kern="0" spc="-34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通讯等3C产品后，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3670" algn="l" rtl="0" eaLnBrk="0">
              <a:lnSpc>
                <a:spcPct val="88000"/>
              </a:lnSpc>
              <a:spcBef>
                <a:spcPts val="805"/>
              </a:spcBef>
            </a:pPr>
            <a:r>
              <a:rPr sz="1700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将迎来电动车、</a:t>
            </a:r>
            <a:r>
              <a:rPr sz="1700" kern="0" spc="-4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储能</a:t>
            </a:r>
            <a:r>
              <a:rPr sz="1700" kern="0" spc="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的蓬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74420" algn="l" rtl="0" eaLnBrk="0">
              <a:lnSpc>
                <a:spcPct val="88000"/>
              </a:lnSpc>
            </a:pPr>
            <a:r>
              <a:rPr sz="1700" kern="0" spc="7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勃发展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8" name="textbox 88"/>
          <p:cNvSpPr/>
          <p:nvPr/>
        </p:nvSpPr>
        <p:spPr>
          <a:xfrm>
            <a:off x="-12700" y="350011"/>
            <a:ext cx="6145529" cy="6997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08330" algn="l" rtl="0" eaLnBrk="0">
              <a:lnSpc>
                <a:spcPct val="88000"/>
              </a:lnSpc>
              <a:tabLst>
                <a:tab pos="799465" algn="l"/>
              </a:tabLst>
            </a:pPr>
            <a:r>
              <a:rPr sz="29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900" b="1" kern="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新能源行业是本世纪最大的</a:t>
            </a:r>
            <a:r>
              <a:rPr sz="29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机遇</a:t>
            </a:r>
            <a:endParaRPr sz="2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90" name="picture 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362711"/>
            <a:ext cx="595884" cy="661416"/>
          </a:xfrm>
          <a:prstGeom prst="rect">
            <a:avLst/>
          </a:prstGeom>
        </p:spPr>
      </p:pic>
      <p:sp>
        <p:nvSpPr>
          <p:cNvPr id="92" name="textbox 92"/>
          <p:cNvSpPr/>
          <p:nvPr/>
        </p:nvSpPr>
        <p:spPr>
          <a:xfrm>
            <a:off x="5122748" y="4219879"/>
            <a:ext cx="2308860" cy="15424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9710" algn="l" rtl="0" eaLnBrk="0">
              <a:lnSpc>
                <a:spcPct val="87000"/>
              </a:lnSpc>
            </a:pPr>
            <a:r>
              <a:rPr sz="2300" b="1" kern="0" spc="90" dirty="0">
                <a:solidFill>
                  <a:srgbClr val="3B383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能源革命时代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algn="l" rtl="0" eaLnBrk="0">
              <a:lnSpc>
                <a:spcPct val="88000"/>
              </a:lnSpc>
              <a:spcBef>
                <a:spcPts val="510"/>
              </a:spcBef>
            </a:pPr>
            <a:r>
              <a:rPr sz="1700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能源抢夺战，谁拥有了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algn="l" rtl="0" eaLnBrk="0">
              <a:lnSpc>
                <a:spcPts val="2805"/>
              </a:lnSpc>
            </a:pPr>
            <a:r>
              <a:rPr sz="1700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能源，谁便抓住了源头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1700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和核心，谁便主导市场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94" name="picture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358627" y="6367271"/>
            <a:ext cx="1642871" cy="3017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98" name="textbox 98"/>
          <p:cNvSpPr/>
          <p:nvPr/>
        </p:nvSpPr>
        <p:spPr>
          <a:xfrm>
            <a:off x="4079018" y="3467922"/>
            <a:ext cx="4069079" cy="9207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3000"/>
              </a:lnSpc>
              <a:spcBef>
                <a:spcPts val="0"/>
              </a:spcBef>
            </a:pPr>
            <a:r>
              <a:rPr sz="8000" b="1" kern="0" spc="-11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PART</a:t>
            </a:r>
            <a:r>
              <a:rPr sz="8000" kern="0" spc="33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8000" b="1" kern="0" spc="-11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ONE</a:t>
            </a:r>
            <a:endParaRPr sz="8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8" name="group 18"/>
          <p:cNvGrpSpPr/>
          <p:nvPr/>
        </p:nvGrpSpPr>
        <p:grpSpPr>
          <a:xfrm rot="21600000">
            <a:off x="5398008" y="1636395"/>
            <a:ext cx="1382522" cy="1382395"/>
            <a:chOff x="0" y="0"/>
            <a:chExt cx="1382522" cy="1382395"/>
          </a:xfrm>
        </p:grpSpPr>
        <p:sp>
          <p:nvSpPr>
            <p:cNvPr id="100" name="path 100"/>
            <p:cNvSpPr/>
            <p:nvPr/>
          </p:nvSpPr>
          <p:spPr>
            <a:xfrm>
              <a:off x="0" y="0"/>
              <a:ext cx="1382522" cy="1382395"/>
            </a:xfrm>
            <a:custGeom>
              <a:avLst/>
              <a:gdLst/>
              <a:ahLst/>
              <a:cxnLst/>
              <a:rect l="0" t="0" r="0" b="0"/>
              <a:pathLst>
                <a:path w="2177" h="2177">
                  <a:moveTo>
                    <a:pt x="0" y="1087"/>
                  </a:moveTo>
                  <a:cubicBezTo>
                    <a:pt x="0" y="487"/>
                    <a:pt x="487" y="0"/>
                    <a:pt x="1088" y="0"/>
                  </a:cubicBezTo>
                  <a:cubicBezTo>
                    <a:pt x="1689" y="0"/>
                    <a:pt x="2177" y="487"/>
                    <a:pt x="2177" y="1088"/>
                  </a:cubicBezTo>
                  <a:cubicBezTo>
                    <a:pt x="2177" y="1689"/>
                    <a:pt x="1689" y="2177"/>
                    <a:pt x="1088" y="2177"/>
                  </a:cubicBezTo>
                  <a:cubicBezTo>
                    <a:pt x="487" y="2177"/>
                    <a:pt x="0" y="1689"/>
                    <a:pt x="0" y="1087"/>
                  </a:cubicBezTo>
                </a:path>
              </a:pathLst>
            </a:custGeom>
            <a:solidFill>
              <a:srgbClr val="32435D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2" name="textbox 102"/>
            <p:cNvSpPr/>
            <p:nvPr/>
          </p:nvSpPr>
          <p:spPr>
            <a:xfrm>
              <a:off x="-12700" y="-12700"/>
              <a:ext cx="1408430" cy="14382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2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420370" algn="l" rtl="0" eaLnBrk="0">
                <a:lnSpc>
                  <a:spcPct val="87000"/>
                </a:lnSpc>
              </a:pPr>
              <a:r>
                <a:rPr sz="47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贰</a:t>
              </a:r>
              <a:endParaRPr sz="4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04" name="textbox 104"/>
          <p:cNvSpPr/>
          <p:nvPr/>
        </p:nvSpPr>
        <p:spPr>
          <a:xfrm>
            <a:off x="4713579" y="3820185"/>
            <a:ext cx="2760979" cy="7283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5300" kern="0" spc="8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公司介绍</a:t>
            </a:r>
            <a:endParaRPr sz="5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0" name="group 20"/>
          <p:cNvGrpSpPr/>
          <p:nvPr/>
        </p:nvGrpSpPr>
        <p:grpSpPr>
          <a:xfrm rot="21600000">
            <a:off x="5096921" y="4876523"/>
            <a:ext cx="2024326" cy="353743"/>
            <a:chOff x="0" y="0"/>
            <a:chExt cx="2024326" cy="353743"/>
          </a:xfrm>
        </p:grpSpPr>
        <p:pic>
          <p:nvPicPr>
            <p:cNvPr id="106" name="picture 10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6490" y="90009"/>
              <a:ext cx="2007835" cy="263733"/>
            </a:xfrm>
            <a:prstGeom prst="rect">
              <a:avLst/>
            </a:prstGeom>
          </p:spPr>
        </p:pic>
        <p:sp>
          <p:nvSpPr>
            <p:cNvPr id="108" name="textbox 108"/>
            <p:cNvSpPr/>
            <p:nvPr/>
          </p:nvSpPr>
          <p:spPr>
            <a:xfrm>
              <a:off x="-12700" y="-12700"/>
              <a:ext cx="2025650" cy="35432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ts val="2590"/>
                </a:lnSpc>
              </a:pPr>
              <a:r>
                <a:rPr sz="2000" kern="0" spc="-30" dirty="0">
                  <a:solidFill>
                    <a:srgbClr val="32435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Company</a:t>
              </a:r>
              <a:r>
                <a:rPr sz="2000" kern="0" spc="170" dirty="0">
                  <a:solidFill>
                    <a:srgbClr val="32435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2000" kern="0" spc="-30" dirty="0">
                  <a:solidFill>
                    <a:srgbClr val="32435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profile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 110"/>
          <p:cNvSpPr/>
          <p:nvPr/>
        </p:nvSpPr>
        <p:spPr>
          <a:xfrm>
            <a:off x="1013460" y="4018788"/>
            <a:ext cx="6739127" cy="2240279"/>
          </a:xfrm>
          <a:prstGeom prst="rect">
            <a:avLst/>
          </a:prstGeom>
          <a:solidFill>
            <a:srgbClr val="32435D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12" name="picture 1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804659" y="1917191"/>
            <a:ext cx="5126735" cy="2116328"/>
          </a:xfrm>
          <a:prstGeom prst="rect">
            <a:avLst/>
          </a:prstGeom>
        </p:spPr>
      </p:pic>
      <p:sp>
        <p:nvSpPr>
          <p:cNvPr id="114" name="textbox 114"/>
          <p:cNvSpPr/>
          <p:nvPr/>
        </p:nvSpPr>
        <p:spPr>
          <a:xfrm>
            <a:off x="1021871" y="1901374"/>
            <a:ext cx="5530215" cy="17881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2700" b="1" kern="0" spc="8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集团介绍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81965" algn="l" rtl="0" eaLnBrk="0">
              <a:lnSpc>
                <a:spcPts val="2390"/>
              </a:lnSpc>
              <a:spcBef>
                <a:spcPts val="515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赣锋集团成立于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2000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月，在职员工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9000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余人，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3495" algn="l" rtl="0" eaLnBrk="0">
              <a:lnSpc>
                <a:spcPct val="167000"/>
              </a:lnSpc>
              <a:spcBef>
                <a:spcPts val="25"/>
              </a:spcBef>
            </a:pP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是中国锂行业首家</a:t>
            </a:r>
            <a:r>
              <a:rPr sz="1700" kern="0" spc="-4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A+H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”股上市公司，是全球最大的</a:t>
            </a: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金属锂生产商和全球最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大全产业链锂盐深加工企业。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16" name="picture 1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765415" y="4086225"/>
            <a:ext cx="4208653" cy="2226945"/>
          </a:xfrm>
          <a:prstGeom prst="rect">
            <a:avLst/>
          </a:prstGeom>
        </p:spPr>
      </p:pic>
      <p:sp>
        <p:nvSpPr>
          <p:cNvPr id="118" name="textbox 118"/>
          <p:cNvSpPr/>
          <p:nvPr/>
        </p:nvSpPr>
        <p:spPr>
          <a:xfrm>
            <a:off x="1275808" y="4303184"/>
            <a:ext cx="3027679" cy="14077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25830" algn="l" rtl="0" eaLnBrk="0">
              <a:lnSpc>
                <a:spcPct val="88000"/>
              </a:lnSpc>
            </a:pPr>
            <a:r>
              <a:rPr sz="20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公司产品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7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1905" algn="l" rtl="0" eaLnBrk="0">
              <a:lnSpc>
                <a:spcPct val="126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专业从事锂化合物和锂电池研发、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生产与销售，产品主要</a:t>
            </a: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应用于电</a:t>
            </a: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5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动汽车、</a:t>
            </a:r>
            <a:r>
              <a:rPr sz="1500" kern="0" spc="-2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手机、</a:t>
            </a:r>
            <a:r>
              <a:rPr sz="1500" kern="0" spc="-2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3C产品等。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0" name="textbox 120"/>
          <p:cNvSpPr/>
          <p:nvPr/>
        </p:nvSpPr>
        <p:spPr>
          <a:xfrm>
            <a:off x="4956821" y="4290803"/>
            <a:ext cx="2468879" cy="13576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69900" algn="l" rtl="0" eaLnBrk="0">
              <a:lnSpc>
                <a:spcPct val="88000"/>
              </a:lnSpc>
            </a:pPr>
            <a:r>
              <a:rPr sz="2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惠州基地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860" algn="l" rtl="0" eaLnBrk="0">
              <a:lnSpc>
                <a:spcPts val="2060"/>
              </a:lnSpc>
              <a:spcBef>
                <a:spcPts val="450"/>
              </a:spcBef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国际一流水准打造！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" algn="l" rtl="0" eaLnBrk="0">
              <a:lnSpc>
                <a:spcPts val="2060"/>
              </a:lnSpc>
              <a:spcBef>
                <a:spcPts val="240"/>
              </a:spcBef>
            </a:pPr>
            <a:r>
              <a:rPr sz="15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国内研发、</a:t>
            </a:r>
            <a:r>
              <a:rPr sz="1500" kern="0" spc="-2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生产中心！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2060"/>
              </a:lnSpc>
              <a:spcBef>
                <a:spcPts val="24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急需大量优秀实习生加入！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2" name="textbox 122"/>
          <p:cNvSpPr/>
          <p:nvPr/>
        </p:nvSpPr>
        <p:spPr>
          <a:xfrm>
            <a:off x="4565776" y="450215"/>
            <a:ext cx="3056889" cy="8134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5745"/>
              </a:lnSpc>
            </a:pPr>
            <a:r>
              <a:rPr sz="6800" b="1" kern="0" spc="450" baseline="140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</a:t>
            </a:r>
            <a:r>
              <a:rPr sz="4300" kern="0" spc="76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3600" b="1" kern="0" spc="-1960" baseline="-5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6800" b="1" kern="0" spc="300" baseline="140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R</a:t>
            </a:r>
            <a:r>
              <a:rPr sz="2300" b="1" kern="0" spc="3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</a:t>
            </a:r>
            <a:r>
              <a:rPr sz="4300" b="1" kern="0" spc="-153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</a:t>
            </a:r>
            <a:r>
              <a:rPr sz="3600" b="1" kern="0" spc="230" baseline="-500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们</a:t>
            </a:r>
            <a:r>
              <a:rPr sz="2200" b="1" kern="0" spc="230" dirty="0">
                <a:solidFill>
                  <a:srgbClr val="32435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sz="6800" b="1" kern="0" spc="220" baseline="14000" dirty="0">
                <a:solidFill>
                  <a:srgbClr val="BCAC5B">
                    <a:alpha val="2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E</a:t>
            </a:r>
            <a:endParaRPr sz="6800" baseline="14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24" name="picture 1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801139" y="468248"/>
            <a:ext cx="413856" cy="728935"/>
          </a:xfrm>
          <a:prstGeom prst="rect">
            <a:avLst/>
          </a:prstGeom>
        </p:spPr>
      </p:pic>
      <p:pic>
        <p:nvPicPr>
          <p:cNvPr id="126" name="picture 1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395146" y="462915"/>
            <a:ext cx="435674" cy="735897"/>
          </a:xfrm>
          <a:prstGeom prst="rect">
            <a:avLst/>
          </a:prstGeom>
        </p:spPr>
      </p:pic>
      <p:pic>
        <p:nvPicPr>
          <p:cNvPr id="128" name="picture 1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928933" y="462915"/>
            <a:ext cx="371855" cy="787591"/>
          </a:xfrm>
          <a:prstGeom prst="rect">
            <a:avLst/>
          </a:prstGeom>
        </p:spPr>
      </p:pic>
      <p:pic>
        <p:nvPicPr>
          <p:cNvPr id="130" name="picture 1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714750" y="1361440"/>
            <a:ext cx="4711064" cy="7619"/>
          </a:xfrm>
          <a:prstGeom prst="rect">
            <a:avLst/>
          </a:prstGeom>
        </p:spPr>
      </p:pic>
      <p:sp>
        <p:nvSpPr>
          <p:cNvPr id="132" name="rect 132"/>
          <p:cNvSpPr/>
          <p:nvPr/>
        </p:nvSpPr>
        <p:spPr>
          <a:xfrm>
            <a:off x="5049011" y="1306067"/>
            <a:ext cx="2042159" cy="96011"/>
          </a:xfrm>
          <a:prstGeom prst="rect">
            <a:avLst/>
          </a:prstGeom>
          <a:solidFill>
            <a:srgbClr val="F4DF7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34" name="picture 1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312284" y="4441444"/>
            <a:ext cx="7620" cy="14097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2"/>
          <p:cNvGrpSpPr/>
          <p:nvPr/>
        </p:nvGrpSpPr>
        <p:grpSpPr>
          <a:xfrm rot="21600000">
            <a:off x="8758427" y="208914"/>
            <a:ext cx="3128771" cy="6092190"/>
            <a:chOff x="0" y="0"/>
            <a:chExt cx="3128771" cy="6092190"/>
          </a:xfrm>
        </p:grpSpPr>
        <p:pic>
          <p:nvPicPr>
            <p:cNvPr id="136" name="picture 13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3128771" cy="6092190"/>
            </a:xfrm>
            <a:prstGeom prst="rect">
              <a:avLst/>
            </a:prstGeom>
          </p:spPr>
        </p:pic>
        <p:sp>
          <p:nvSpPr>
            <p:cNvPr id="138" name="textbox 138"/>
            <p:cNvSpPr/>
            <p:nvPr/>
          </p:nvSpPr>
          <p:spPr>
            <a:xfrm>
              <a:off x="-12700" y="-12700"/>
              <a:ext cx="3154679" cy="611949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7000"/>
                </a:lnSpc>
              </a:pPr>
              <a:endParaRPr sz="2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46075" algn="l" rtl="0" eaLnBrk="0">
                <a:lnSpc>
                  <a:spcPct val="88000"/>
                </a:lnSpc>
                <a:spcBef>
                  <a:spcPts val="0"/>
                </a:spcBef>
              </a:pPr>
              <a:r>
                <a:rPr sz="1700" b="1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全球最大的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345440" algn="l" rtl="0" eaLnBrk="0">
                <a:lnSpc>
                  <a:spcPct val="88000"/>
                </a:lnSpc>
                <a:spcBef>
                  <a:spcPts val="365"/>
                </a:spcBef>
              </a:pPr>
              <a:r>
                <a:rPr sz="1700" b="1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锂盐加工基地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40" name="textbox 140"/>
          <p:cNvSpPr/>
          <p:nvPr/>
        </p:nvSpPr>
        <p:spPr>
          <a:xfrm>
            <a:off x="1525647" y="1854104"/>
            <a:ext cx="3483609" cy="16211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algn="l" rtl="0" eaLnBrk="0">
              <a:lnSpc>
                <a:spcPct val="88000"/>
              </a:lnSpc>
            </a:pPr>
            <a:r>
              <a:rPr sz="1500" kern="0" spc="9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</a:t>
            </a:r>
            <a:r>
              <a:rPr sz="1500" b="1" kern="0" spc="9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最大</a:t>
            </a:r>
            <a:r>
              <a:rPr sz="1500" kern="0" spc="9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金属锂生产商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algn="l" rtl="0" eaLnBrk="0">
              <a:lnSpc>
                <a:spcPct val="114000"/>
              </a:lnSpc>
              <a:spcBef>
                <a:spcPts val="350"/>
              </a:spcBef>
            </a:pPr>
            <a:r>
              <a:rPr sz="1500" kern="0" spc="9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</a:t>
            </a:r>
            <a:r>
              <a:rPr sz="1500" b="1" kern="0" spc="9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最大</a:t>
            </a:r>
            <a:r>
              <a:rPr sz="1500" kern="0" spc="9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全产业链锂盐深加工企业</a:t>
            </a:r>
            <a:r>
              <a:rPr sz="1500" kern="0" spc="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全国</a:t>
            </a:r>
            <a:r>
              <a:rPr sz="1500" b="1" kern="0" spc="9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第一家</a:t>
            </a: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A+H</a:t>
            </a: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”股上市公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司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6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8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3175" algn="l" rtl="0" eaLnBrk="0">
              <a:lnSpc>
                <a:spcPct val="112000"/>
              </a:lnSpc>
            </a:pP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董事长李良彬先生连续三年</a:t>
            </a:r>
            <a:r>
              <a:rPr sz="1500" b="1" kern="0" spc="9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江西首富</a:t>
            </a: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获</a:t>
            </a:r>
            <a:r>
              <a:rPr sz="1500" kern="0" spc="-3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sz="1500" b="1" kern="0" spc="9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一代锂王</a:t>
            </a: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”之称！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4" name="group 24"/>
          <p:cNvGrpSpPr/>
          <p:nvPr/>
        </p:nvGrpSpPr>
        <p:grpSpPr>
          <a:xfrm rot="21600000">
            <a:off x="5468620" y="4933188"/>
            <a:ext cx="3062732" cy="1657362"/>
            <a:chOff x="0" y="0"/>
            <a:chExt cx="3062732" cy="1657362"/>
          </a:xfrm>
        </p:grpSpPr>
        <p:pic>
          <p:nvPicPr>
            <p:cNvPr id="142" name="picture 1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3062732" cy="1657362"/>
            </a:xfrm>
            <a:prstGeom prst="rect">
              <a:avLst/>
            </a:prstGeom>
          </p:spPr>
        </p:pic>
        <p:sp>
          <p:nvSpPr>
            <p:cNvPr id="144" name="textbox 144"/>
            <p:cNvSpPr/>
            <p:nvPr/>
          </p:nvSpPr>
          <p:spPr>
            <a:xfrm>
              <a:off x="-12700" y="-12700"/>
              <a:ext cx="3088639" cy="168402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</a:pPr>
              <a:endParaRPr sz="6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412115" algn="l" rtl="0" eaLnBrk="0">
                <a:lnSpc>
                  <a:spcPct val="88000"/>
                </a:lnSpc>
                <a:spcBef>
                  <a:spcPts val="5"/>
                </a:spcBef>
              </a:pPr>
              <a:r>
                <a:rPr sz="1500" kern="0" spc="90" dirty="0">
                  <a:solidFill>
                    <a:srgbClr val="424242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浙江锋锂新能源科技有限公司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 rot="21600000">
            <a:off x="5547359" y="1853564"/>
            <a:ext cx="3002279" cy="1563242"/>
            <a:chOff x="0" y="0"/>
            <a:chExt cx="3002279" cy="1563242"/>
          </a:xfrm>
        </p:grpSpPr>
        <p:pic>
          <p:nvPicPr>
            <p:cNvPr id="146" name="picture 1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3002279" cy="1563242"/>
            </a:xfrm>
            <a:prstGeom prst="rect">
              <a:avLst/>
            </a:prstGeom>
          </p:spPr>
        </p:pic>
        <p:sp>
          <p:nvSpPr>
            <p:cNvPr id="148" name="textbox 148"/>
            <p:cNvSpPr/>
            <p:nvPr/>
          </p:nvSpPr>
          <p:spPr>
            <a:xfrm>
              <a:off x="-12700" y="-12700"/>
              <a:ext cx="3027679" cy="15887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1000"/>
                </a:lnSpc>
              </a:pPr>
              <a:endParaRPr sz="3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04775" algn="l" rtl="0" eaLnBrk="0">
                <a:lnSpc>
                  <a:spcPct val="88000"/>
                </a:lnSpc>
                <a:spcBef>
                  <a:spcPts val="5"/>
                </a:spcBef>
              </a:pPr>
              <a:r>
                <a:rPr sz="1500" kern="0" spc="90" dirty="0">
                  <a:solidFill>
                    <a:srgbClr val="424242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江西赣锋锂电科技有限公司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 rot="21600000">
            <a:off x="5618988" y="208915"/>
            <a:ext cx="2942081" cy="1527809"/>
            <a:chOff x="0" y="0"/>
            <a:chExt cx="2942081" cy="1527809"/>
          </a:xfrm>
        </p:grpSpPr>
        <p:pic>
          <p:nvPicPr>
            <p:cNvPr id="150" name="picture 15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2942081" cy="1527809"/>
            </a:xfrm>
            <a:prstGeom prst="rect">
              <a:avLst/>
            </a:prstGeom>
          </p:spPr>
        </p:pic>
        <p:sp>
          <p:nvSpPr>
            <p:cNvPr id="152" name="textbox 152"/>
            <p:cNvSpPr/>
            <p:nvPr/>
          </p:nvSpPr>
          <p:spPr>
            <a:xfrm>
              <a:off x="-12700" y="-12700"/>
              <a:ext cx="2967989" cy="155321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54305" algn="l" rtl="0" eaLnBrk="0">
                <a:lnSpc>
                  <a:spcPct val="88000"/>
                </a:lnSpc>
                <a:spcBef>
                  <a:spcPts val="5"/>
                </a:spcBef>
              </a:pPr>
              <a:r>
                <a:rPr sz="1500" kern="0" spc="90" dirty="0">
                  <a:solidFill>
                    <a:srgbClr val="424242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东莞赣锋电子有限公司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 rot="21600000">
            <a:off x="5586094" y="3465188"/>
            <a:ext cx="2922269" cy="1416182"/>
            <a:chOff x="0" y="0"/>
            <a:chExt cx="2922269" cy="1416182"/>
          </a:xfrm>
        </p:grpSpPr>
        <p:pic>
          <p:nvPicPr>
            <p:cNvPr id="154" name="picture 15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11436"/>
              <a:ext cx="2922269" cy="1404746"/>
            </a:xfrm>
            <a:prstGeom prst="rect">
              <a:avLst/>
            </a:prstGeom>
          </p:spPr>
        </p:pic>
        <p:sp>
          <p:nvSpPr>
            <p:cNvPr id="156" name="textbox 156"/>
            <p:cNvSpPr/>
            <p:nvPr/>
          </p:nvSpPr>
          <p:spPr>
            <a:xfrm>
              <a:off x="-12700" y="-12700"/>
              <a:ext cx="2947670" cy="144208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05105" algn="l" rtl="0" eaLnBrk="0">
                <a:lnSpc>
                  <a:spcPct val="88000"/>
                </a:lnSpc>
              </a:pPr>
              <a:r>
                <a:rPr sz="1500" kern="0" spc="90" dirty="0">
                  <a:solidFill>
                    <a:srgbClr val="424242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江苏赣锋动力科技有限公司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58" name="textbox 158"/>
          <p:cNvSpPr/>
          <p:nvPr/>
        </p:nvSpPr>
        <p:spPr>
          <a:xfrm>
            <a:off x="1556626" y="3778992"/>
            <a:ext cx="1652904" cy="14217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ct val="88000"/>
              </a:lnSpc>
            </a:pPr>
            <a:r>
              <a:rPr sz="1500" b="1" kern="0" spc="8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锂矿资源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3655" indent="-12065" algn="l" rtl="0" eaLnBrk="0">
              <a:lnSpc>
                <a:spcPct val="99000"/>
              </a:lnSpc>
              <a:spcBef>
                <a:spcPts val="260"/>
              </a:spcBef>
            </a:pPr>
            <a:r>
              <a:rPr sz="1500" kern="0" spc="9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全球布局，锂矿探</a:t>
            </a:r>
            <a:r>
              <a:rPr sz="1500" kern="0" spc="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明储量全球第一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7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07000"/>
              </a:lnSpc>
              <a:spcBef>
                <a:spcPts val="0"/>
              </a:spcBef>
            </a:pPr>
            <a:r>
              <a:rPr sz="1500" b="1" kern="0" spc="8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公司市值居同行</a:t>
            </a:r>
            <a:r>
              <a:rPr sz="1500" b="1" kern="0" spc="1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500" b="1" kern="0" spc="7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业全球第一</a:t>
            </a:r>
            <a:r>
              <a:rPr sz="1500" b="1" kern="0" spc="-26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7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！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0" name="textbox 160"/>
          <p:cNvSpPr/>
          <p:nvPr/>
        </p:nvSpPr>
        <p:spPr>
          <a:xfrm>
            <a:off x="832612" y="491617"/>
            <a:ext cx="2143760" cy="5283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955"/>
              </a:lnSpc>
            </a:pPr>
            <a:r>
              <a:rPr sz="2900" b="1" kern="0" spc="4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</a:t>
            </a:r>
            <a:r>
              <a:rPr sz="2900" b="1" kern="0" spc="-74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900" b="1" kern="0" spc="4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行业地位</a:t>
            </a:r>
            <a:endParaRPr sz="2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2" name="textbox 162"/>
          <p:cNvSpPr/>
          <p:nvPr/>
        </p:nvSpPr>
        <p:spPr>
          <a:xfrm>
            <a:off x="3698535" y="3756997"/>
            <a:ext cx="1440814" cy="7600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ct val="88000"/>
              </a:lnSpc>
            </a:pPr>
            <a:r>
              <a:rPr sz="1500" b="1" kern="0" spc="8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生产基地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11430" algn="l" rtl="0" eaLnBrk="0">
              <a:lnSpc>
                <a:spcPct val="107000"/>
              </a:lnSpc>
              <a:spcBef>
                <a:spcPts val="340"/>
              </a:spcBef>
            </a:pPr>
            <a:r>
              <a:rPr sz="1500" kern="0" spc="7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国内外生产研发</a:t>
            </a:r>
            <a:r>
              <a:rPr sz="1500" kern="0" spc="4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基地26家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4" name="textbox 164"/>
          <p:cNvSpPr/>
          <p:nvPr/>
        </p:nvSpPr>
        <p:spPr>
          <a:xfrm>
            <a:off x="3645992" y="5405831"/>
            <a:ext cx="1570989" cy="6000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685" algn="l" rtl="0" eaLnBrk="0">
              <a:lnSpc>
                <a:spcPts val="2285"/>
              </a:lnSpc>
            </a:pPr>
            <a:r>
              <a:rPr sz="1700" b="1" kern="0" spc="5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106亿元人民币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2235"/>
              </a:lnSpc>
            </a:pPr>
            <a:r>
              <a:rPr sz="1700" kern="0" spc="6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2021年总收入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6" name="textbox 166"/>
          <p:cNvSpPr/>
          <p:nvPr/>
        </p:nvSpPr>
        <p:spPr>
          <a:xfrm>
            <a:off x="1700352" y="5421071"/>
            <a:ext cx="1459864" cy="6000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320" algn="l" rtl="0" eaLnBrk="0">
              <a:lnSpc>
                <a:spcPts val="2285"/>
              </a:lnSpc>
            </a:pPr>
            <a:r>
              <a:rPr sz="1700" b="1" kern="0" spc="5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55亿元人民币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2235"/>
              </a:lnSpc>
            </a:pPr>
            <a:r>
              <a:rPr sz="1700" kern="0" spc="6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2020年总收入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8" name="textbox 168"/>
          <p:cNvSpPr/>
          <p:nvPr/>
        </p:nvSpPr>
        <p:spPr>
          <a:xfrm>
            <a:off x="1579512" y="6154990"/>
            <a:ext cx="2752725" cy="3403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6000"/>
              </a:lnSpc>
            </a:pPr>
            <a:r>
              <a:rPr sz="2000" b="1" kern="0" spc="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年度利润同比增长</a:t>
            </a:r>
            <a:r>
              <a:rPr sz="2700" b="1" kern="0" spc="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96%</a:t>
            </a:r>
            <a:endParaRPr sz="2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70" name="picture 1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0358627" y="6487921"/>
            <a:ext cx="1642871" cy="301497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 rot="21600000">
            <a:off x="516254" y="2821940"/>
            <a:ext cx="635419" cy="635431"/>
            <a:chOff x="0" y="0"/>
            <a:chExt cx="635419" cy="635431"/>
          </a:xfrm>
        </p:grpSpPr>
        <p:sp>
          <p:nvSpPr>
            <p:cNvPr id="172" name="path 172"/>
            <p:cNvSpPr/>
            <p:nvPr/>
          </p:nvSpPr>
          <p:spPr>
            <a:xfrm>
              <a:off x="0" y="0"/>
              <a:ext cx="635419" cy="635431"/>
            </a:xfrm>
            <a:custGeom>
              <a:avLst/>
              <a:gdLst/>
              <a:ahLst/>
              <a:cxnLst/>
              <a:rect l="0" t="0" r="0" b="0"/>
              <a:pathLst>
                <a:path w="1000" h="1000">
                  <a:moveTo>
                    <a:pt x="535" y="0"/>
                  </a:moveTo>
                  <a:lnTo>
                    <a:pt x="465" y="0"/>
                  </a:lnTo>
                  <a:lnTo>
                    <a:pt x="395" y="9"/>
                  </a:lnTo>
                  <a:lnTo>
                    <a:pt x="328" y="29"/>
                  </a:lnTo>
                  <a:lnTo>
                    <a:pt x="263" y="58"/>
                  </a:lnTo>
                  <a:lnTo>
                    <a:pt x="201" y="97"/>
                  </a:lnTo>
                  <a:lnTo>
                    <a:pt x="145" y="145"/>
                  </a:lnTo>
                  <a:lnTo>
                    <a:pt x="97" y="201"/>
                  </a:lnTo>
                  <a:lnTo>
                    <a:pt x="58" y="263"/>
                  </a:lnTo>
                  <a:lnTo>
                    <a:pt x="29" y="328"/>
                  </a:lnTo>
                  <a:lnTo>
                    <a:pt x="9" y="395"/>
                  </a:lnTo>
                  <a:lnTo>
                    <a:pt x="0" y="465"/>
                  </a:lnTo>
                  <a:lnTo>
                    <a:pt x="0" y="535"/>
                  </a:lnTo>
                  <a:lnTo>
                    <a:pt x="9" y="604"/>
                  </a:lnTo>
                  <a:lnTo>
                    <a:pt x="29" y="672"/>
                  </a:lnTo>
                  <a:lnTo>
                    <a:pt x="58" y="737"/>
                  </a:lnTo>
                  <a:lnTo>
                    <a:pt x="97" y="798"/>
                  </a:lnTo>
                  <a:lnTo>
                    <a:pt x="145" y="855"/>
                  </a:lnTo>
                  <a:lnTo>
                    <a:pt x="201" y="903"/>
                  </a:lnTo>
                  <a:lnTo>
                    <a:pt x="263" y="942"/>
                  </a:lnTo>
                  <a:lnTo>
                    <a:pt x="328" y="971"/>
                  </a:lnTo>
                  <a:lnTo>
                    <a:pt x="395" y="990"/>
                  </a:lnTo>
                  <a:lnTo>
                    <a:pt x="465" y="1000"/>
                  </a:lnTo>
                  <a:lnTo>
                    <a:pt x="535" y="1000"/>
                  </a:lnTo>
                  <a:lnTo>
                    <a:pt x="604" y="990"/>
                  </a:lnTo>
                  <a:lnTo>
                    <a:pt x="672" y="971"/>
                  </a:lnTo>
                  <a:lnTo>
                    <a:pt x="737" y="942"/>
                  </a:lnTo>
                  <a:lnTo>
                    <a:pt x="798" y="903"/>
                  </a:lnTo>
                  <a:lnTo>
                    <a:pt x="855" y="855"/>
                  </a:lnTo>
                  <a:lnTo>
                    <a:pt x="903" y="798"/>
                  </a:lnTo>
                  <a:lnTo>
                    <a:pt x="942" y="737"/>
                  </a:lnTo>
                  <a:lnTo>
                    <a:pt x="971" y="672"/>
                  </a:lnTo>
                  <a:lnTo>
                    <a:pt x="990" y="604"/>
                  </a:lnTo>
                  <a:lnTo>
                    <a:pt x="1000" y="535"/>
                  </a:lnTo>
                  <a:lnTo>
                    <a:pt x="1000" y="465"/>
                  </a:lnTo>
                  <a:lnTo>
                    <a:pt x="990" y="395"/>
                  </a:lnTo>
                  <a:lnTo>
                    <a:pt x="971" y="328"/>
                  </a:lnTo>
                  <a:lnTo>
                    <a:pt x="942" y="263"/>
                  </a:lnTo>
                  <a:lnTo>
                    <a:pt x="903" y="201"/>
                  </a:lnTo>
                  <a:lnTo>
                    <a:pt x="855" y="145"/>
                  </a:lnTo>
                  <a:lnTo>
                    <a:pt x="798" y="97"/>
                  </a:lnTo>
                  <a:lnTo>
                    <a:pt x="737" y="58"/>
                  </a:lnTo>
                  <a:lnTo>
                    <a:pt x="672" y="29"/>
                  </a:lnTo>
                  <a:lnTo>
                    <a:pt x="604" y="9"/>
                  </a:lnTo>
                  <a:lnTo>
                    <a:pt x="535" y="0"/>
                  </a:lnTo>
                </a:path>
              </a:pathLst>
            </a:custGeom>
            <a:solidFill>
              <a:srgbClr val="00905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74" name="path 174"/>
            <p:cNvSpPr/>
            <p:nvPr/>
          </p:nvSpPr>
          <p:spPr>
            <a:xfrm>
              <a:off x="64770" y="68579"/>
              <a:ext cx="507491" cy="506729"/>
            </a:xfrm>
            <a:custGeom>
              <a:avLst/>
              <a:gdLst/>
              <a:ahLst/>
              <a:cxnLst/>
              <a:rect l="0" t="0" r="0" b="0"/>
              <a:pathLst>
                <a:path w="799" h="797">
                  <a:moveTo>
                    <a:pt x="399" y="0"/>
                  </a:moveTo>
                  <a:lnTo>
                    <a:pt x="327" y="5"/>
                  </a:lnTo>
                  <a:lnTo>
                    <a:pt x="260" y="23"/>
                  </a:lnTo>
                  <a:lnTo>
                    <a:pt x="198" y="53"/>
                  </a:lnTo>
                  <a:lnTo>
                    <a:pt x="142" y="93"/>
                  </a:lnTo>
                  <a:lnTo>
                    <a:pt x="94" y="142"/>
                  </a:lnTo>
                  <a:lnTo>
                    <a:pt x="54" y="197"/>
                  </a:lnTo>
                  <a:lnTo>
                    <a:pt x="25" y="260"/>
                  </a:lnTo>
                  <a:lnTo>
                    <a:pt x="6" y="327"/>
                  </a:lnTo>
                  <a:lnTo>
                    <a:pt x="0" y="400"/>
                  </a:lnTo>
                  <a:lnTo>
                    <a:pt x="6" y="472"/>
                  </a:lnTo>
                  <a:lnTo>
                    <a:pt x="25" y="537"/>
                  </a:lnTo>
                  <a:lnTo>
                    <a:pt x="54" y="600"/>
                  </a:lnTo>
                  <a:lnTo>
                    <a:pt x="94" y="655"/>
                  </a:lnTo>
                  <a:lnTo>
                    <a:pt x="142" y="703"/>
                  </a:lnTo>
                  <a:lnTo>
                    <a:pt x="198" y="743"/>
                  </a:lnTo>
                  <a:lnTo>
                    <a:pt x="260" y="773"/>
                  </a:lnTo>
                  <a:lnTo>
                    <a:pt x="327" y="792"/>
                  </a:lnTo>
                  <a:lnTo>
                    <a:pt x="399" y="797"/>
                  </a:lnTo>
                  <a:lnTo>
                    <a:pt x="471" y="792"/>
                  </a:lnTo>
                  <a:lnTo>
                    <a:pt x="538" y="773"/>
                  </a:lnTo>
                  <a:lnTo>
                    <a:pt x="601" y="743"/>
                  </a:lnTo>
                  <a:lnTo>
                    <a:pt x="603" y="742"/>
                  </a:lnTo>
                  <a:lnTo>
                    <a:pt x="399" y="742"/>
                  </a:lnTo>
                  <a:lnTo>
                    <a:pt x="323" y="733"/>
                  </a:lnTo>
                  <a:lnTo>
                    <a:pt x="254" y="710"/>
                  </a:lnTo>
                  <a:lnTo>
                    <a:pt x="192" y="672"/>
                  </a:lnTo>
                  <a:lnTo>
                    <a:pt x="139" y="622"/>
                  </a:lnTo>
                  <a:lnTo>
                    <a:pt x="139" y="620"/>
                  </a:lnTo>
                  <a:lnTo>
                    <a:pt x="167" y="592"/>
                  </a:lnTo>
                  <a:lnTo>
                    <a:pt x="167" y="577"/>
                  </a:lnTo>
                  <a:lnTo>
                    <a:pt x="195" y="550"/>
                  </a:lnTo>
                  <a:lnTo>
                    <a:pt x="195" y="537"/>
                  </a:lnTo>
                  <a:lnTo>
                    <a:pt x="209" y="523"/>
                  </a:lnTo>
                  <a:lnTo>
                    <a:pt x="209" y="510"/>
                  </a:lnTo>
                  <a:lnTo>
                    <a:pt x="195" y="495"/>
                  </a:lnTo>
                  <a:lnTo>
                    <a:pt x="181" y="495"/>
                  </a:lnTo>
                  <a:lnTo>
                    <a:pt x="167" y="482"/>
                  </a:lnTo>
                  <a:lnTo>
                    <a:pt x="153" y="482"/>
                  </a:lnTo>
                  <a:lnTo>
                    <a:pt x="125" y="453"/>
                  </a:lnTo>
                  <a:lnTo>
                    <a:pt x="111" y="453"/>
                  </a:lnTo>
                  <a:lnTo>
                    <a:pt x="105" y="447"/>
                  </a:lnTo>
                  <a:lnTo>
                    <a:pt x="60" y="447"/>
                  </a:lnTo>
                  <a:lnTo>
                    <a:pt x="59" y="435"/>
                  </a:lnTo>
                  <a:lnTo>
                    <a:pt x="58" y="423"/>
                  </a:lnTo>
                  <a:lnTo>
                    <a:pt x="57" y="412"/>
                  </a:lnTo>
                  <a:lnTo>
                    <a:pt x="57" y="405"/>
                  </a:lnTo>
                  <a:lnTo>
                    <a:pt x="57" y="387"/>
                  </a:lnTo>
                  <a:lnTo>
                    <a:pt x="58" y="375"/>
                  </a:lnTo>
                  <a:lnTo>
                    <a:pt x="59" y="363"/>
                  </a:lnTo>
                  <a:lnTo>
                    <a:pt x="60" y="352"/>
                  </a:lnTo>
                  <a:lnTo>
                    <a:pt x="98" y="315"/>
                  </a:lnTo>
                  <a:lnTo>
                    <a:pt x="111" y="315"/>
                  </a:lnTo>
                  <a:lnTo>
                    <a:pt x="139" y="287"/>
                  </a:lnTo>
                  <a:lnTo>
                    <a:pt x="153" y="287"/>
                  </a:lnTo>
                  <a:lnTo>
                    <a:pt x="161" y="280"/>
                  </a:lnTo>
                  <a:lnTo>
                    <a:pt x="91" y="280"/>
                  </a:lnTo>
                  <a:lnTo>
                    <a:pt x="82" y="272"/>
                  </a:lnTo>
                  <a:lnTo>
                    <a:pt x="86" y="262"/>
                  </a:lnTo>
                  <a:lnTo>
                    <a:pt x="90" y="252"/>
                  </a:lnTo>
                  <a:lnTo>
                    <a:pt x="95" y="242"/>
                  </a:lnTo>
                  <a:lnTo>
                    <a:pt x="100" y="232"/>
                  </a:lnTo>
                  <a:lnTo>
                    <a:pt x="111" y="232"/>
                  </a:lnTo>
                  <a:lnTo>
                    <a:pt x="125" y="217"/>
                  </a:lnTo>
                  <a:lnTo>
                    <a:pt x="167" y="217"/>
                  </a:lnTo>
                  <a:lnTo>
                    <a:pt x="153" y="203"/>
                  </a:lnTo>
                  <a:lnTo>
                    <a:pt x="181" y="175"/>
                  </a:lnTo>
                  <a:lnTo>
                    <a:pt x="139" y="175"/>
                  </a:lnTo>
                  <a:lnTo>
                    <a:pt x="192" y="127"/>
                  </a:lnTo>
                  <a:lnTo>
                    <a:pt x="254" y="90"/>
                  </a:lnTo>
                  <a:lnTo>
                    <a:pt x="324" y="65"/>
                  </a:lnTo>
                  <a:lnTo>
                    <a:pt x="399" y="57"/>
                  </a:lnTo>
                  <a:lnTo>
                    <a:pt x="606" y="57"/>
                  </a:lnTo>
                  <a:lnTo>
                    <a:pt x="601" y="53"/>
                  </a:lnTo>
                  <a:lnTo>
                    <a:pt x="538" y="23"/>
                  </a:lnTo>
                  <a:lnTo>
                    <a:pt x="471" y="5"/>
                  </a:lnTo>
                  <a:lnTo>
                    <a:pt x="399" y="0"/>
                  </a:lnTo>
                </a:path>
                <a:path w="799" h="797">
                  <a:moveTo>
                    <a:pt x="680" y="467"/>
                  </a:moveTo>
                  <a:lnTo>
                    <a:pt x="680" y="482"/>
                  </a:lnTo>
                  <a:lnTo>
                    <a:pt x="715" y="515"/>
                  </a:lnTo>
                  <a:lnTo>
                    <a:pt x="721" y="515"/>
                  </a:lnTo>
                  <a:lnTo>
                    <a:pt x="691" y="577"/>
                  </a:lnTo>
                  <a:lnTo>
                    <a:pt x="649" y="633"/>
                  </a:lnTo>
                  <a:lnTo>
                    <a:pt x="597" y="677"/>
                  </a:lnTo>
                  <a:lnTo>
                    <a:pt x="537" y="712"/>
                  </a:lnTo>
                  <a:lnTo>
                    <a:pt x="471" y="733"/>
                  </a:lnTo>
                  <a:lnTo>
                    <a:pt x="399" y="742"/>
                  </a:lnTo>
                  <a:lnTo>
                    <a:pt x="603" y="742"/>
                  </a:lnTo>
                  <a:lnTo>
                    <a:pt x="656" y="703"/>
                  </a:lnTo>
                  <a:lnTo>
                    <a:pt x="705" y="655"/>
                  </a:lnTo>
                  <a:lnTo>
                    <a:pt x="744" y="600"/>
                  </a:lnTo>
                  <a:lnTo>
                    <a:pt x="774" y="537"/>
                  </a:lnTo>
                  <a:lnTo>
                    <a:pt x="782" y="510"/>
                  </a:lnTo>
                  <a:lnTo>
                    <a:pt x="721" y="510"/>
                  </a:lnTo>
                  <a:lnTo>
                    <a:pt x="680" y="467"/>
                  </a:lnTo>
                </a:path>
                <a:path w="799" h="797">
                  <a:moveTo>
                    <a:pt x="508" y="460"/>
                  </a:moveTo>
                  <a:lnTo>
                    <a:pt x="354" y="460"/>
                  </a:lnTo>
                  <a:lnTo>
                    <a:pt x="361" y="467"/>
                  </a:lnTo>
                  <a:lnTo>
                    <a:pt x="361" y="495"/>
                  </a:lnTo>
                  <a:lnTo>
                    <a:pt x="382" y="515"/>
                  </a:lnTo>
                  <a:lnTo>
                    <a:pt x="382" y="530"/>
                  </a:lnTo>
                  <a:lnTo>
                    <a:pt x="375" y="537"/>
                  </a:lnTo>
                  <a:lnTo>
                    <a:pt x="375" y="563"/>
                  </a:lnTo>
                  <a:lnTo>
                    <a:pt x="382" y="572"/>
                  </a:lnTo>
                  <a:lnTo>
                    <a:pt x="382" y="585"/>
                  </a:lnTo>
                  <a:lnTo>
                    <a:pt x="389" y="592"/>
                  </a:lnTo>
                  <a:lnTo>
                    <a:pt x="389" y="605"/>
                  </a:lnTo>
                  <a:lnTo>
                    <a:pt x="403" y="620"/>
                  </a:lnTo>
                  <a:lnTo>
                    <a:pt x="416" y="620"/>
                  </a:lnTo>
                  <a:lnTo>
                    <a:pt x="444" y="592"/>
                  </a:lnTo>
                  <a:lnTo>
                    <a:pt x="444" y="577"/>
                  </a:lnTo>
                  <a:lnTo>
                    <a:pt x="479" y="543"/>
                  </a:lnTo>
                  <a:lnTo>
                    <a:pt x="479" y="530"/>
                  </a:lnTo>
                  <a:lnTo>
                    <a:pt x="472" y="523"/>
                  </a:lnTo>
                  <a:lnTo>
                    <a:pt x="472" y="495"/>
                  </a:lnTo>
                  <a:lnTo>
                    <a:pt x="508" y="460"/>
                  </a:lnTo>
                </a:path>
                <a:path w="799" h="797">
                  <a:moveTo>
                    <a:pt x="501" y="530"/>
                  </a:moveTo>
                  <a:lnTo>
                    <a:pt x="480" y="552"/>
                  </a:lnTo>
                  <a:lnTo>
                    <a:pt x="480" y="580"/>
                  </a:lnTo>
                  <a:lnTo>
                    <a:pt x="487" y="585"/>
                  </a:lnTo>
                  <a:lnTo>
                    <a:pt x="494" y="580"/>
                  </a:lnTo>
                  <a:lnTo>
                    <a:pt x="494" y="565"/>
                  </a:lnTo>
                  <a:lnTo>
                    <a:pt x="508" y="552"/>
                  </a:lnTo>
                  <a:lnTo>
                    <a:pt x="508" y="537"/>
                  </a:lnTo>
                  <a:lnTo>
                    <a:pt x="501" y="530"/>
                  </a:lnTo>
                </a:path>
                <a:path w="799" h="797">
                  <a:moveTo>
                    <a:pt x="798" y="392"/>
                  </a:moveTo>
                  <a:lnTo>
                    <a:pt x="741" y="392"/>
                  </a:lnTo>
                  <a:lnTo>
                    <a:pt x="741" y="393"/>
                  </a:lnTo>
                  <a:lnTo>
                    <a:pt x="741" y="400"/>
                  </a:lnTo>
                  <a:lnTo>
                    <a:pt x="740" y="427"/>
                  </a:lnTo>
                  <a:lnTo>
                    <a:pt x="737" y="455"/>
                  </a:lnTo>
                  <a:lnTo>
                    <a:pt x="731" y="483"/>
                  </a:lnTo>
                  <a:lnTo>
                    <a:pt x="723" y="510"/>
                  </a:lnTo>
                  <a:lnTo>
                    <a:pt x="782" y="510"/>
                  </a:lnTo>
                  <a:lnTo>
                    <a:pt x="792" y="472"/>
                  </a:lnTo>
                  <a:lnTo>
                    <a:pt x="799" y="400"/>
                  </a:lnTo>
                  <a:lnTo>
                    <a:pt x="798" y="392"/>
                  </a:lnTo>
                </a:path>
                <a:path w="799" h="797">
                  <a:moveTo>
                    <a:pt x="721" y="397"/>
                  </a:moveTo>
                  <a:lnTo>
                    <a:pt x="652" y="397"/>
                  </a:lnTo>
                  <a:lnTo>
                    <a:pt x="680" y="425"/>
                  </a:lnTo>
                  <a:lnTo>
                    <a:pt x="680" y="453"/>
                  </a:lnTo>
                  <a:lnTo>
                    <a:pt x="708" y="482"/>
                  </a:lnTo>
                  <a:lnTo>
                    <a:pt x="708" y="467"/>
                  </a:lnTo>
                  <a:lnTo>
                    <a:pt x="687" y="447"/>
                  </a:lnTo>
                  <a:lnTo>
                    <a:pt x="694" y="440"/>
                  </a:lnTo>
                  <a:lnTo>
                    <a:pt x="721" y="440"/>
                  </a:lnTo>
                  <a:lnTo>
                    <a:pt x="721" y="425"/>
                  </a:lnTo>
                  <a:lnTo>
                    <a:pt x="708" y="412"/>
                  </a:lnTo>
                  <a:lnTo>
                    <a:pt x="721" y="397"/>
                  </a:lnTo>
                </a:path>
                <a:path w="799" h="797">
                  <a:moveTo>
                    <a:pt x="361" y="343"/>
                  </a:moveTo>
                  <a:lnTo>
                    <a:pt x="333" y="343"/>
                  </a:lnTo>
                  <a:lnTo>
                    <a:pt x="326" y="350"/>
                  </a:lnTo>
                  <a:lnTo>
                    <a:pt x="312" y="350"/>
                  </a:lnTo>
                  <a:lnTo>
                    <a:pt x="278" y="383"/>
                  </a:lnTo>
                  <a:lnTo>
                    <a:pt x="278" y="440"/>
                  </a:lnTo>
                  <a:lnTo>
                    <a:pt x="306" y="467"/>
                  </a:lnTo>
                  <a:lnTo>
                    <a:pt x="333" y="467"/>
                  </a:lnTo>
                  <a:lnTo>
                    <a:pt x="340" y="460"/>
                  </a:lnTo>
                  <a:lnTo>
                    <a:pt x="508" y="460"/>
                  </a:lnTo>
                  <a:lnTo>
                    <a:pt x="514" y="453"/>
                  </a:lnTo>
                  <a:lnTo>
                    <a:pt x="514" y="440"/>
                  </a:lnTo>
                  <a:lnTo>
                    <a:pt x="486" y="440"/>
                  </a:lnTo>
                  <a:lnTo>
                    <a:pt x="472" y="425"/>
                  </a:lnTo>
                  <a:lnTo>
                    <a:pt x="472" y="412"/>
                  </a:lnTo>
                  <a:lnTo>
                    <a:pt x="451" y="392"/>
                  </a:lnTo>
                  <a:lnTo>
                    <a:pt x="451" y="377"/>
                  </a:lnTo>
                  <a:lnTo>
                    <a:pt x="458" y="370"/>
                  </a:lnTo>
                  <a:lnTo>
                    <a:pt x="500" y="370"/>
                  </a:lnTo>
                  <a:lnTo>
                    <a:pt x="506" y="363"/>
                  </a:lnTo>
                  <a:lnTo>
                    <a:pt x="396" y="363"/>
                  </a:lnTo>
                  <a:lnTo>
                    <a:pt x="389" y="357"/>
                  </a:lnTo>
                  <a:lnTo>
                    <a:pt x="375" y="357"/>
                  </a:lnTo>
                  <a:lnTo>
                    <a:pt x="361" y="343"/>
                  </a:lnTo>
                </a:path>
                <a:path w="799" h="797">
                  <a:moveTo>
                    <a:pt x="793" y="335"/>
                  </a:moveTo>
                  <a:lnTo>
                    <a:pt x="735" y="335"/>
                  </a:lnTo>
                  <a:lnTo>
                    <a:pt x="736" y="342"/>
                  </a:lnTo>
                  <a:lnTo>
                    <a:pt x="737" y="343"/>
                  </a:lnTo>
                  <a:lnTo>
                    <a:pt x="458" y="343"/>
                  </a:lnTo>
                  <a:lnTo>
                    <a:pt x="458" y="357"/>
                  </a:lnTo>
                  <a:lnTo>
                    <a:pt x="451" y="363"/>
                  </a:lnTo>
                  <a:lnTo>
                    <a:pt x="506" y="363"/>
                  </a:lnTo>
                  <a:lnTo>
                    <a:pt x="520" y="377"/>
                  </a:lnTo>
                  <a:lnTo>
                    <a:pt x="534" y="377"/>
                  </a:lnTo>
                  <a:lnTo>
                    <a:pt x="541" y="383"/>
                  </a:lnTo>
                  <a:lnTo>
                    <a:pt x="569" y="383"/>
                  </a:lnTo>
                  <a:lnTo>
                    <a:pt x="590" y="405"/>
                  </a:lnTo>
                  <a:lnTo>
                    <a:pt x="590" y="420"/>
                  </a:lnTo>
                  <a:lnTo>
                    <a:pt x="604" y="433"/>
                  </a:lnTo>
                  <a:lnTo>
                    <a:pt x="604" y="447"/>
                  </a:lnTo>
                  <a:lnTo>
                    <a:pt x="611" y="453"/>
                  </a:lnTo>
                  <a:lnTo>
                    <a:pt x="617" y="447"/>
                  </a:lnTo>
                  <a:lnTo>
                    <a:pt x="617" y="420"/>
                  </a:lnTo>
                  <a:lnTo>
                    <a:pt x="638" y="397"/>
                  </a:lnTo>
                  <a:lnTo>
                    <a:pt x="735" y="397"/>
                  </a:lnTo>
                  <a:lnTo>
                    <a:pt x="741" y="392"/>
                  </a:lnTo>
                  <a:lnTo>
                    <a:pt x="798" y="392"/>
                  </a:lnTo>
                  <a:lnTo>
                    <a:pt x="793" y="335"/>
                  </a:lnTo>
                </a:path>
                <a:path w="799" h="797">
                  <a:moveTo>
                    <a:pt x="721" y="440"/>
                  </a:moveTo>
                  <a:lnTo>
                    <a:pt x="694" y="440"/>
                  </a:lnTo>
                  <a:lnTo>
                    <a:pt x="708" y="453"/>
                  </a:lnTo>
                  <a:lnTo>
                    <a:pt x="721" y="440"/>
                  </a:lnTo>
                </a:path>
                <a:path w="799" h="797">
                  <a:moveTo>
                    <a:pt x="98" y="440"/>
                  </a:moveTo>
                  <a:lnTo>
                    <a:pt x="70" y="440"/>
                  </a:lnTo>
                  <a:lnTo>
                    <a:pt x="63" y="447"/>
                  </a:lnTo>
                  <a:lnTo>
                    <a:pt x="105" y="447"/>
                  </a:lnTo>
                  <a:lnTo>
                    <a:pt x="98" y="440"/>
                  </a:lnTo>
                </a:path>
                <a:path w="799" h="797">
                  <a:moveTo>
                    <a:pt x="500" y="370"/>
                  </a:moveTo>
                  <a:lnTo>
                    <a:pt x="458" y="370"/>
                  </a:lnTo>
                  <a:lnTo>
                    <a:pt x="458" y="383"/>
                  </a:lnTo>
                  <a:lnTo>
                    <a:pt x="486" y="412"/>
                  </a:lnTo>
                  <a:lnTo>
                    <a:pt x="486" y="425"/>
                  </a:lnTo>
                  <a:lnTo>
                    <a:pt x="493" y="433"/>
                  </a:lnTo>
                  <a:lnTo>
                    <a:pt x="500" y="425"/>
                  </a:lnTo>
                  <a:lnTo>
                    <a:pt x="514" y="425"/>
                  </a:lnTo>
                  <a:lnTo>
                    <a:pt x="541" y="397"/>
                  </a:lnTo>
                  <a:lnTo>
                    <a:pt x="527" y="383"/>
                  </a:lnTo>
                  <a:lnTo>
                    <a:pt x="514" y="383"/>
                  </a:lnTo>
                  <a:lnTo>
                    <a:pt x="500" y="370"/>
                  </a:lnTo>
                </a:path>
                <a:path w="799" h="797">
                  <a:moveTo>
                    <a:pt x="416" y="357"/>
                  </a:moveTo>
                  <a:lnTo>
                    <a:pt x="403" y="357"/>
                  </a:lnTo>
                  <a:lnTo>
                    <a:pt x="396" y="363"/>
                  </a:lnTo>
                  <a:lnTo>
                    <a:pt x="423" y="363"/>
                  </a:lnTo>
                  <a:lnTo>
                    <a:pt x="416" y="357"/>
                  </a:lnTo>
                </a:path>
                <a:path w="799" h="797">
                  <a:moveTo>
                    <a:pt x="347" y="315"/>
                  </a:moveTo>
                  <a:lnTo>
                    <a:pt x="305" y="315"/>
                  </a:lnTo>
                  <a:lnTo>
                    <a:pt x="299" y="322"/>
                  </a:lnTo>
                  <a:lnTo>
                    <a:pt x="299" y="335"/>
                  </a:lnTo>
                  <a:lnTo>
                    <a:pt x="306" y="343"/>
                  </a:lnTo>
                  <a:lnTo>
                    <a:pt x="320" y="343"/>
                  </a:lnTo>
                  <a:lnTo>
                    <a:pt x="347" y="315"/>
                  </a:lnTo>
                </a:path>
                <a:path w="799" h="797">
                  <a:moveTo>
                    <a:pt x="789" y="315"/>
                  </a:moveTo>
                  <a:lnTo>
                    <a:pt x="389" y="315"/>
                  </a:lnTo>
                  <a:lnTo>
                    <a:pt x="403" y="330"/>
                  </a:lnTo>
                  <a:lnTo>
                    <a:pt x="416" y="330"/>
                  </a:lnTo>
                  <a:lnTo>
                    <a:pt x="430" y="343"/>
                  </a:lnTo>
                  <a:lnTo>
                    <a:pt x="735" y="343"/>
                  </a:lnTo>
                  <a:lnTo>
                    <a:pt x="735" y="335"/>
                  </a:lnTo>
                  <a:lnTo>
                    <a:pt x="793" y="335"/>
                  </a:lnTo>
                  <a:lnTo>
                    <a:pt x="792" y="327"/>
                  </a:lnTo>
                  <a:lnTo>
                    <a:pt x="789" y="315"/>
                  </a:lnTo>
                </a:path>
                <a:path w="799" h="797">
                  <a:moveTo>
                    <a:pt x="787" y="307"/>
                  </a:moveTo>
                  <a:lnTo>
                    <a:pt x="368" y="307"/>
                  </a:lnTo>
                  <a:lnTo>
                    <a:pt x="382" y="322"/>
                  </a:lnTo>
                  <a:lnTo>
                    <a:pt x="389" y="315"/>
                  </a:lnTo>
                  <a:lnTo>
                    <a:pt x="789" y="315"/>
                  </a:lnTo>
                  <a:lnTo>
                    <a:pt x="787" y="307"/>
                  </a:lnTo>
                </a:path>
                <a:path w="799" h="797">
                  <a:moveTo>
                    <a:pt x="444" y="217"/>
                  </a:moveTo>
                  <a:lnTo>
                    <a:pt x="389" y="217"/>
                  </a:lnTo>
                  <a:lnTo>
                    <a:pt x="354" y="252"/>
                  </a:lnTo>
                  <a:lnTo>
                    <a:pt x="361" y="260"/>
                  </a:lnTo>
                  <a:lnTo>
                    <a:pt x="361" y="273"/>
                  </a:lnTo>
                  <a:lnTo>
                    <a:pt x="347" y="287"/>
                  </a:lnTo>
                  <a:lnTo>
                    <a:pt x="333" y="287"/>
                  </a:lnTo>
                  <a:lnTo>
                    <a:pt x="326" y="293"/>
                  </a:lnTo>
                  <a:lnTo>
                    <a:pt x="333" y="302"/>
                  </a:lnTo>
                  <a:lnTo>
                    <a:pt x="333" y="315"/>
                  </a:lnTo>
                  <a:lnTo>
                    <a:pt x="361" y="315"/>
                  </a:lnTo>
                  <a:lnTo>
                    <a:pt x="368" y="307"/>
                  </a:lnTo>
                  <a:lnTo>
                    <a:pt x="787" y="307"/>
                  </a:lnTo>
                  <a:lnTo>
                    <a:pt x="774" y="260"/>
                  </a:lnTo>
                  <a:lnTo>
                    <a:pt x="757" y="225"/>
                  </a:lnTo>
                  <a:lnTo>
                    <a:pt x="451" y="225"/>
                  </a:lnTo>
                  <a:lnTo>
                    <a:pt x="444" y="217"/>
                  </a:lnTo>
                </a:path>
                <a:path w="799" h="797">
                  <a:moveTo>
                    <a:pt x="333" y="262"/>
                  </a:moveTo>
                  <a:lnTo>
                    <a:pt x="319" y="262"/>
                  </a:lnTo>
                  <a:lnTo>
                    <a:pt x="305" y="275"/>
                  </a:lnTo>
                  <a:lnTo>
                    <a:pt x="305" y="290"/>
                  </a:lnTo>
                  <a:lnTo>
                    <a:pt x="319" y="290"/>
                  </a:lnTo>
                  <a:lnTo>
                    <a:pt x="333" y="275"/>
                  </a:lnTo>
                  <a:lnTo>
                    <a:pt x="333" y="262"/>
                  </a:lnTo>
                </a:path>
                <a:path w="799" h="797">
                  <a:moveTo>
                    <a:pt x="139" y="245"/>
                  </a:moveTo>
                  <a:lnTo>
                    <a:pt x="125" y="245"/>
                  </a:lnTo>
                  <a:lnTo>
                    <a:pt x="91" y="280"/>
                  </a:lnTo>
                  <a:lnTo>
                    <a:pt x="161" y="280"/>
                  </a:lnTo>
                  <a:lnTo>
                    <a:pt x="167" y="273"/>
                  </a:lnTo>
                  <a:lnTo>
                    <a:pt x="153" y="260"/>
                  </a:lnTo>
                  <a:lnTo>
                    <a:pt x="139" y="260"/>
                  </a:lnTo>
                  <a:lnTo>
                    <a:pt x="139" y="245"/>
                  </a:lnTo>
                </a:path>
                <a:path w="799" h="797">
                  <a:moveTo>
                    <a:pt x="167" y="217"/>
                  </a:moveTo>
                  <a:lnTo>
                    <a:pt x="125" y="217"/>
                  </a:lnTo>
                  <a:lnTo>
                    <a:pt x="153" y="245"/>
                  </a:lnTo>
                  <a:lnTo>
                    <a:pt x="167" y="232"/>
                  </a:lnTo>
                  <a:lnTo>
                    <a:pt x="167" y="217"/>
                  </a:lnTo>
                </a:path>
                <a:path w="799" h="797">
                  <a:moveTo>
                    <a:pt x="306" y="173"/>
                  </a:moveTo>
                  <a:lnTo>
                    <a:pt x="195" y="173"/>
                  </a:lnTo>
                  <a:lnTo>
                    <a:pt x="181" y="187"/>
                  </a:lnTo>
                  <a:lnTo>
                    <a:pt x="188" y="195"/>
                  </a:lnTo>
                  <a:lnTo>
                    <a:pt x="202" y="195"/>
                  </a:lnTo>
                  <a:lnTo>
                    <a:pt x="209" y="202"/>
                  </a:lnTo>
                  <a:lnTo>
                    <a:pt x="209" y="215"/>
                  </a:lnTo>
                  <a:lnTo>
                    <a:pt x="195" y="230"/>
                  </a:lnTo>
                  <a:lnTo>
                    <a:pt x="209" y="243"/>
                  </a:lnTo>
                  <a:lnTo>
                    <a:pt x="223" y="243"/>
                  </a:lnTo>
                  <a:lnTo>
                    <a:pt x="237" y="230"/>
                  </a:lnTo>
                  <a:lnTo>
                    <a:pt x="251" y="230"/>
                  </a:lnTo>
                  <a:lnTo>
                    <a:pt x="265" y="215"/>
                  </a:lnTo>
                  <a:lnTo>
                    <a:pt x="279" y="215"/>
                  </a:lnTo>
                  <a:lnTo>
                    <a:pt x="313" y="182"/>
                  </a:lnTo>
                  <a:lnTo>
                    <a:pt x="306" y="173"/>
                  </a:lnTo>
                </a:path>
                <a:path w="799" h="797">
                  <a:moveTo>
                    <a:pt x="666" y="203"/>
                  </a:moveTo>
                  <a:lnTo>
                    <a:pt x="527" y="203"/>
                  </a:lnTo>
                  <a:lnTo>
                    <a:pt x="514" y="217"/>
                  </a:lnTo>
                  <a:lnTo>
                    <a:pt x="458" y="217"/>
                  </a:lnTo>
                  <a:lnTo>
                    <a:pt x="451" y="225"/>
                  </a:lnTo>
                  <a:lnTo>
                    <a:pt x="757" y="225"/>
                  </a:lnTo>
                  <a:lnTo>
                    <a:pt x="751" y="212"/>
                  </a:lnTo>
                  <a:lnTo>
                    <a:pt x="673" y="212"/>
                  </a:lnTo>
                  <a:lnTo>
                    <a:pt x="666" y="203"/>
                  </a:lnTo>
                </a:path>
                <a:path w="799" h="797">
                  <a:moveTo>
                    <a:pt x="606" y="57"/>
                  </a:moveTo>
                  <a:lnTo>
                    <a:pt x="399" y="57"/>
                  </a:lnTo>
                  <a:lnTo>
                    <a:pt x="486" y="67"/>
                  </a:lnTo>
                  <a:lnTo>
                    <a:pt x="564" y="100"/>
                  </a:lnTo>
                  <a:lnTo>
                    <a:pt x="631" y="147"/>
                  </a:lnTo>
                  <a:lnTo>
                    <a:pt x="685" y="212"/>
                  </a:lnTo>
                  <a:lnTo>
                    <a:pt x="751" y="212"/>
                  </a:lnTo>
                  <a:lnTo>
                    <a:pt x="744" y="197"/>
                  </a:lnTo>
                  <a:lnTo>
                    <a:pt x="705" y="142"/>
                  </a:lnTo>
                  <a:lnTo>
                    <a:pt x="656" y="93"/>
                  </a:lnTo>
                  <a:lnTo>
                    <a:pt x="606" y="57"/>
                  </a:lnTo>
                </a:path>
                <a:path w="799" h="797">
                  <a:moveTo>
                    <a:pt x="611" y="190"/>
                  </a:moveTo>
                  <a:lnTo>
                    <a:pt x="555" y="190"/>
                  </a:lnTo>
                  <a:lnTo>
                    <a:pt x="541" y="203"/>
                  </a:lnTo>
                  <a:lnTo>
                    <a:pt x="625" y="203"/>
                  </a:lnTo>
                  <a:lnTo>
                    <a:pt x="611" y="190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76" name="picture 1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516254" y="4060825"/>
            <a:ext cx="635419" cy="633907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 rot="21600000">
            <a:off x="516254" y="5334634"/>
            <a:ext cx="621766" cy="620242"/>
            <a:chOff x="0" y="0"/>
            <a:chExt cx="621766" cy="620242"/>
          </a:xfrm>
        </p:grpSpPr>
        <p:sp>
          <p:nvSpPr>
            <p:cNvPr id="178" name="path 178"/>
            <p:cNvSpPr/>
            <p:nvPr/>
          </p:nvSpPr>
          <p:spPr>
            <a:xfrm>
              <a:off x="0" y="0"/>
              <a:ext cx="621766" cy="620242"/>
            </a:xfrm>
            <a:custGeom>
              <a:avLst/>
              <a:gdLst/>
              <a:ahLst/>
              <a:cxnLst/>
              <a:rect l="0" t="0" r="0" b="0"/>
              <a:pathLst>
                <a:path w="979" h="976">
                  <a:moveTo>
                    <a:pt x="523" y="0"/>
                  </a:moveTo>
                  <a:lnTo>
                    <a:pt x="455" y="0"/>
                  </a:lnTo>
                  <a:lnTo>
                    <a:pt x="387" y="9"/>
                  </a:lnTo>
                  <a:lnTo>
                    <a:pt x="321" y="28"/>
                  </a:lnTo>
                  <a:lnTo>
                    <a:pt x="257" y="56"/>
                  </a:lnTo>
                  <a:lnTo>
                    <a:pt x="197" y="94"/>
                  </a:lnTo>
                  <a:lnTo>
                    <a:pt x="142" y="142"/>
                  </a:lnTo>
                  <a:lnTo>
                    <a:pt x="95" y="197"/>
                  </a:lnTo>
                  <a:lnTo>
                    <a:pt x="57" y="256"/>
                  </a:lnTo>
                  <a:lnTo>
                    <a:pt x="28" y="320"/>
                  </a:lnTo>
                  <a:lnTo>
                    <a:pt x="9" y="386"/>
                  </a:lnTo>
                  <a:lnTo>
                    <a:pt x="0" y="454"/>
                  </a:lnTo>
                  <a:lnTo>
                    <a:pt x="0" y="522"/>
                  </a:lnTo>
                  <a:lnTo>
                    <a:pt x="9" y="590"/>
                  </a:lnTo>
                  <a:lnTo>
                    <a:pt x="28" y="656"/>
                  </a:lnTo>
                  <a:lnTo>
                    <a:pt x="57" y="719"/>
                  </a:lnTo>
                  <a:lnTo>
                    <a:pt x="95" y="779"/>
                  </a:lnTo>
                  <a:lnTo>
                    <a:pt x="142" y="834"/>
                  </a:lnTo>
                  <a:lnTo>
                    <a:pt x="197" y="881"/>
                  </a:lnTo>
                  <a:lnTo>
                    <a:pt x="257" y="919"/>
                  </a:lnTo>
                  <a:lnTo>
                    <a:pt x="321" y="948"/>
                  </a:lnTo>
                  <a:lnTo>
                    <a:pt x="387" y="967"/>
                  </a:lnTo>
                  <a:lnTo>
                    <a:pt x="455" y="976"/>
                  </a:lnTo>
                  <a:lnTo>
                    <a:pt x="523" y="976"/>
                  </a:lnTo>
                  <a:lnTo>
                    <a:pt x="591" y="967"/>
                  </a:lnTo>
                  <a:lnTo>
                    <a:pt x="658" y="948"/>
                  </a:lnTo>
                  <a:lnTo>
                    <a:pt x="721" y="919"/>
                  </a:lnTo>
                  <a:lnTo>
                    <a:pt x="781" y="881"/>
                  </a:lnTo>
                  <a:lnTo>
                    <a:pt x="836" y="834"/>
                  </a:lnTo>
                  <a:lnTo>
                    <a:pt x="884" y="779"/>
                  </a:lnTo>
                  <a:lnTo>
                    <a:pt x="922" y="719"/>
                  </a:lnTo>
                  <a:lnTo>
                    <a:pt x="950" y="656"/>
                  </a:lnTo>
                  <a:lnTo>
                    <a:pt x="969" y="590"/>
                  </a:lnTo>
                  <a:lnTo>
                    <a:pt x="979" y="522"/>
                  </a:lnTo>
                  <a:lnTo>
                    <a:pt x="979" y="454"/>
                  </a:lnTo>
                  <a:lnTo>
                    <a:pt x="969" y="386"/>
                  </a:lnTo>
                  <a:lnTo>
                    <a:pt x="950" y="320"/>
                  </a:lnTo>
                  <a:lnTo>
                    <a:pt x="922" y="256"/>
                  </a:lnTo>
                  <a:lnTo>
                    <a:pt x="884" y="197"/>
                  </a:lnTo>
                  <a:lnTo>
                    <a:pt x="836" y="142"/>
                  </a:lnTo>
                  <a:lnTo>
                    <a:pt x="781" y="94"/>
                  </a:lnTo>
                  <a:lnTo>
                    <a:pt x="721" y="56"/>
                  </a:lnTo>
                  <a:lnTo>
                    <a:pt x="658" y="28"/>
                  </a:lnTo>
                  <a:lnTo>
                    <a:pt x="591" y="9"/>
                  </a:lnTo>
                  <a:lnTo>
                    <a:pt x="523" y="0"/>
                  </a:lnTo>
                </a:path>
              </a:pathLst>
            </a:custGeom>
            <a:solidFill>
              <a:srgbClr val="24744A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0" name="path 180"/>
            <p:cNvSpPr/>
            <p:nvPr/>
          </p:nvSpPr>
          <p:spPr>
            <a:xfrm>
              <a:off x="168275" y="80009"/>
              <a:ext cx="292582" cy="472414"/>
            </a:xfrm>
            <a:custGeom>
              <a:avLst/>
              <a:gdLst/>
              <a:ahLst/>
              <a:cxnLst/>
              <a:rect l="0" t="0" r="0" b="0"/>
              <a:pathLst>
                <a:path w="460" h="743">
                  <a:moveTo>
                    <a:pt x="136" y="163"/>
                  </a:moveTo>
                  <a:lnTo>
                    <a:pt x="109" y="193"/>
                  </a:lnTo>
                  <a:lnTo>
                    <a:pt x="51" y="277"/>
                  </a:lnTo>
                  <a:lnTo>
                    <a:pt x="2" y="408"/>
                  </a:lnTo>
                  <a:lnTo>
                    <a:pt x="0" y="579"/>
                  </a:lnTo>
                  <a:lnTo>
                    <a:pt x="4" y="596"/>
                  </a:lnTo>
                  <a:lnTo>
                    <a:pt x="54" y="681"/>
                  </a:lnTo>
                  <a:lnTo>
                    <a:pt x="176" y="739"/>
                  </a:lnTo>
                  <a:lnTo>
                    <a:pt x="233" y="743"/>
                  </a:lnTo>
                  <a:lnTo>
                    <a:pt x="301" y="740"/>
                  </a:lnTo>
                  <a:lnTo>
                    <a:pt x="366" y="729"/>
                  </a:lnTo>
                  <a:lnTo>
                    <a:pt x="436" y="681"/>
                  </a:lnTo>
                  <a:lnTo>
                    <a:pt x="455" y="594"/>
                  </a:lnTo>
                  <a:lnTo>
                    <a:pt x="458" y="559"/>
                  </a:lnTo>
                  <a:lnTo>
                    <a:pt x="235" y="559"/>
                  </a:lnTo>
                  <a:lnTo>
                    <a:pt x="199" y="553"/>
                  </a:lnTo>
                  <a:lnTo>
                    <a:pt x="168" y="537"/>
                  </a:lnTo>
                  <a:lnTo>
                    <a:pt x="145" y="512"/>
                  </a:lnTo>
                  <a:lnTo>
                    <a:pt x="131" y="479"/>
                  </a:lnTo>
                  <a:lnTo>
                    <a:pt x="112" y="479"/>
                  </a:lnTo>
                  <a:lnTo>
                    <a:pt x="112" y="459"/>
                  </a:lnTo>
                  <a:lnTo>
                    <a:pt x="128" y="459"/>
                  </a:lnTo>
                  <a:lnTo>
                    <a:pt x="127" y="456"/>
                  </a:lnTo>
                  <a:lnTo>
                    <a:pt x="127" y="451"/>
                  </a:lnTo>
                  <a:lnTo>
                    <a:pt x="127" y="443"/>
                  </a:lnTo>
                  <a:lnTo>
                    <a:pt x="127" y="438"/>
                  </a:lnTo>
                  <a:lnTo>
                    <a:pt x="128" y="435"/>
                  </a:lnTo>
                  <a:lnTo>
                    <a:pt x="112" y="435"/>
                  </a:lnTo>
                  <a:lnTo>
                    <a:pt x="112" y="414"/>
                  </a:lnTo>
                  <a:lnTo>
                    <a:pt x="131" y="414"/>
                  </a:lnTo>
                  <a:lnTo>
                    <a:pt x="146" y="384"/>
                  </a:lnTo>
                  <a:lnTo>
                    <a:pt x="169" y="360"/>
                  </a:lnTo>
                  <a:lnTo>
                    <a:pt x="199" y="344"/>
                  </a:lnTo>
                  <a:lnTo>
                    <a:pt x="235" y="338"/>
                  </a:lnTo>
                  <a:lnTo>
                    <a:pt x="402" y="338"/>
                  </a:lnTo>
                  <a:lnTo>
                    <a:pt x="356" y="284"/>
                  </a:lnTo>
                  <a:lnTo>
                    <a:pt x="325" y="239"/>
                  </a:lnTo>
                  <a:lnTo>
                    <a:pt x="308" y="205"/>
                  </a:lnTo>
                  <a:lnTo>
                    <a:pt x="302" y="180"/>
                  </a:lnTo>
                  <a:lnTo>
                    <a:pt x="245" y="180"/>
                  </a:lnTo>
                  <a:lnTo>
                    <a:pt x="191" y="176"/>
                  </a:lnTo>
                  <a:lnTo>
                    <a:pt x="136" y="163"/>
                  </a:lnTo>
                </a:path>
                <a:path w="460" h="743">
                  <a:moveTo>
                    <a:pt x="460" y="506"/>
                  </a:moveTo>
                  <a:lnTo>
                    <a:pt x="294" y="506"/>
                  </a:lnTo>
                  <a:lnTo>
                    <a:pt x="314" y="518"/>
                  </a:lnTo>
                  <a:lnTo>
                    <a:pt x="312" y="521"/>
                  </a:lnTo>
                  <a:lnTo>
                    <a:pt x="296" y="537"/>
                  </a:lnTo>
                  <a:lnTo>
                    <a:pt x="277" y="549"/>
                  </a:lnTo>
                  <a:lnTo>
                    <a:pt x="257" y="556"/>
                  </a:lnTo>
                  <a:lnTo>
                    <a:pt x="235" y="559"/>
                  </a:lnTo>
                  <a:lnTo>
                    <a:pt x="458" y="559"/>
                  </a:lnTo>
                  <a:lnTo>
                    <a:pt x="458" y="556"/>
                  </a:lnTo>
                  <a:lnTo>
                    <a:pt x="460" y="506"/>
                  </a:lnTo>
                </a:path>
                <a:path w="460" h="743">
                  <a:moveTo>
                    <a:pt x="235" y="360"/>
                  </a:moveTo>
                  <a:lnTo>
                    <a:pt x="209" y="364"/>
                  </a:lnTo>
                  <a:lnTo>
                    <a:pt x="186" y="375"/>
                  </a:lnTo>
                  <a:lnTo>
                    <a:pt x="168" y="392"/>
                  </a:lnTo>
                  <a:lnTo>
                    <a:pt x="157" y="414"/>
                  </a:lnTo>
                  <a:lnTo>
                    <a:pt x="254" y="414"/>
                  </a:lnTo>
                  <a:lnTo>
                    <a:pt x="254" y="435"/>
                  </a:lnTo>
                  <a:lnTo>
                    <a:pt x="152" y="435"/>
                  </a:lnTo>
                  <a:lnTo>
                    <a:pt x="152" y="438"/>
                  </a:lnTo>
                  <a:lnTo>
                    <a:pt x="152" y="443"/>
                  </a:lnTo>
                  <a:lnTo>
                    <a:pt x="152" y="451"/>
                  </a:lnTo>
                  <a:lnTo>
                    <a:pt x="152" y="456"/>
                  </a:lnTo>
                  <a:lnTo>
                    <a:pt x="152" y="459"/>
                  </a:lnTo>
                  <a:lnTo>
                    <a:pt x="254" y="459"/>
                  </a:lnTo>
                  <a:lnTo>
                    <a:pt x="254" y="479"/>
                  </a:lnTo>
                  <a:lnTo>
                    <a:pt x="157" y="479"/>
                  </a:lnTo>
                  <a:lnTo>
                    <a:pt x="168" y="502"/>
                  </a:lnTo>
                  <a:lnTo>
                    <a:pt x="186" y="520"/>
                  </a:lnTo>
                  <a:lnTo>
                    <a:pt x="209" y="532"/>
                  </a:lnTo>
                  <a:lnTo>
                    <a:pt x="235" y="537"/>
                  </a:lnTo>
                  <a:lnTo>
                    <a:pt x="251" y="535"/>
                  </a:lnTo>
                  <a:lnTo>
                    <a:pt x="267" y="529"/>
                  </a:lnTo>
                  <a:lnTo>
                    <a:pt x="281" y="520"/>
                  </a:lnTo>
                  <a:lnTo>
                    <a:pt x="293" y="508"/>
                  </a:lnTo>
                  <a:lnTo>
                    <a:pt x="294" y="506"/>
                  </a:lnTo>
                  <a:lnTo>
                    <a:pt x="460" y="506"/>
                  </a:lnTo>
                  <a:lnTo>
                    <a:pt x="460" y="502"/>
                  </a:lnTo>
                  <a:lnTo>
                    <a:pt x="454" y="446"/>
                  </a:lnTo>
                  <a:lnTo>
                    <a:pt x="437" y="393"/>
                  </a:lnTo>
                  <a:lnTo>
                    <a:pt x="294" y="393"/>
                  </a:lnTo>
                  <a:lnTo>
                    <a:pt x="293" y="390"/>
                  </a:lnTo>
                  <a:lnTo>
                    <a:pt x="281" y="378"/>
                  </a:lnTo>
                  <a:lnTo>
                    <a:pt x="267" y="368"/>
                  </a:lnTo>
                  <a:lnTo>
                    <a:pt x="251" y="362"/>
                  </a:lnTo>
                  <a:lnTo>
                    <a:pt x="235" y="360"/>
                  </a:lnTo>
                </a:path>
                <a:path w="460" h="743">
                  <a:moveTo>
                    <a:pt x="402" y="338"/>
                  </a:moveTo>
                  <a:lnTo>
                    <a:pt x="235" y="338"/>
                  </a:lnTo>
                  <a:lnTo>
                    <a:pt x="257" y="341"/>
                  </a:lnTo>
                  <a:lnTo>
                    <a:pt x="278" y="349"/>
                  </a:lnTo>
                  <a:lnTo>
                    <a:pt x="296" y="361"/>
                  </a:lnTo>
                  <a:lnTo>
                    <a:pt x="312" y="377"/>
                  </a:lnTo>
                  <a:lnTo>
                    <a:pt x="314" y="380"/>
                  </a:lnTo>
                  <a:lnTo>
                    <a:pt x="294" y="393"/>
                  </a:lnTo>
                  <a:lnTo>
                    <a:pt x="437" y="393"/>
                  </a:lnTo>
                  <a:lnTo>
                    <a:pt x="437" y="391"/>
                  </a:lnTo>
                  <a:lnTo>
                    <a:pt x="405" y="342"/>
                  </a:lnTo>
                  <a:lnTo>
                    <a:pt x="402" y="338"/>
                  </a:lnTo>
                </a:path>
                <a:path w="460" h="743">
                  <a:moveTo>
                    <a:pt x="302" y="179"/>
                  </a:moveTo>
                  <a:lnTo>
                    <a:pt x="285" y="180"/>
                  </a:lnTo>
                  <a:lnTo>
                    <a:pt x="245" y="180"/>
                  </a:lnTo>
                  <a:lnTo>
                    <a:pt x="302" y="180"/>
                  </a:lnTo>
                  <a:lnTo>
                    <a:pt x="302" y="179"/>
                  </a:lnTo>
                </a:path>
                <a:path w="460" h="743">
                  <a:moveTo>
                    <a:pt x="49" y="9"/>
                  </a:moveTo>
                  <a:lnTo>
                    <a:pt x="32" y="13"/>
                  </a:lnTo>
                  <a:lnTo>
                    <a:pt x="32" y="22"/>
                  </a:lnTo>
                  <a:lnTo>
                    <a:pt x="43" y="36"/>
                  </a:lnTo>
                  <a:lnTo>
                    <a:pt x="70" y="68"/>
                  </a:lnTo>
                  <a:lnTo>
                    <a:pt x="99" y="103"/>
                  </a:lnTo>
                  <a:lnTo>
                    <a:pt x="115" y="125"/>
                  </a:lnTo>
                  <a:lnTo>
                    <a:pt x="120" y="134"/>
                  </a:lnTo>
                  <a:lnTo>
                    <a:pt x="128" y="141"/>
                  </a:lnTo>
                  <a:lnTo>
                    <a:pt x="133" y="147"/>
                  </a:lnTo>
                  <a:lnTo>
                    <a:pt x="148" y="151"/>
                  </a:lnTo>
                  <a:lnTo>
                    <a:pt x="187" y="159"/>
                  </a:lnTo>
                  <a:lnTo>
                    <a:pt x="242" y="164"/>
                  </a:lnTo>
                  <a:lnTo>
                    <a:pt x="302" y="160"/>
                  </a:lnTo>
                  <a:lnTo>
                    <a:pt x="303" y="154"/>
                  </a:lnTo>
                  <a:lnTo>
                    <a:pt x="305" y="148"/>
                  </a:lnTo>
                  <a:lnTo>
                    <a:pt x="307" y="142"/>
                  </a:lnTo>
                  <a:lnTo>
                    <a:pt x="382" y="39"/>
                  </a:lnTo>
                  <a:lnTo>
                    <a:pt x="380" y="33"/>
                  </a:lnTo>
                  <a:lnTo>
                    <a:pt x="337" y="33"/>
                  </a:lnTo>
                  <a:lnTo>
                    <a:pt x="337" y="32"/>
                  </a:lnTo>
                  <a:lnTo>
                    <a:pt x="281" y="32"/>
                  </a:lnTo>
                  <a:lnTo>
                    <a:pt x="277" y="29"/>
                  </a:lnTo>
                  <a:lnTo>
                    <a:pt x="226" y="29"/>
                  </a:lnTo>
                  <a:lnTo>
                    <a:pt x="225" y="29"/>
                  </a:lnTo>
                  <a:lnTo>
                    <a:pt x="161" y="29"/>
                  </a:lnTo>
                  <a:lnTo>
                    <a:pt x="155" y="25"/>
                  </a:lnTo>
                  <a:lnTo>
                    <a:pt x="93" y="25"/>
                  </a:lnTo>
                  <a:lnTo>
                    <a:pt x="84" y="21"/>
                  </a:lnTo>
                  <a:lnTo>
                    <a:pt x="78" y="15"/>
                  </a:lnTo>
                  <a:lnTo>
                    <a:pt x="69" y="10"/>
                  </a:lnTo>
                  <a:lnTo>
                    <a:pt x="49" y="9"/>
                  </a:lnTo>
                </a:path>
                <a:path w="460" h="743">
                  <a:moveTo>
                    <a:pt x="376" y="21"/>
                  </a:moveTo>
                  <a:lnTo>
                    <a:pt x="357" y="29"/>
                  </a:lnTo>
                  <a:lnTo>
                    <a:pt x="348" y="31"/>
                  </a:lnTo>
                  <a:lnTo>
                    <a:pt x="337" y="33"/>
                  </a:lnTo>
                  <a:lnTo>
                    <a:pt x="380" y="33"/>
                  </a:lnTo>
                  <a:lnTo>
                    <a:pt x="376" y="21"/>
                  </a:lnTo>
                </a:path>
                <a:path w="460" h="743">
                  <a:moveTo>
                    <a:pt x="306" y="13"/>
                  </a:moveTo>
                  <a:lnTo>
                    <a:pt x="296" y="16"/>
                  </a:lnTo>
                  <a:lnTo>
                    <a:pt x="291" y="23"/>
                  </a:lnTo>
                  <a:lnTo>
                    <a:pt x="288" y="29"/>
                  </a:lnTo>
                  <a:lnTo>
                    <a:pt x="281" y="32"/>
                  </a:lnTo>
                  <a:lnTo>
                    <a:pt x="337" y="32"/>
                  </a:lnTo>
                  <a:lnTo>
                    <a:pt x="329" y="21"/>
                  </a:lnTo>
                  <a:lnTo>
                    <a:pt x="325" y="13"/>
                  </a:lnTo>
                  <a:lnTo>
                    <a:pt x="306" y="13"/>
                  </a:lnTo>
                </a:path>
                <a:path w="460" h="743">
                  <a:moveTo>
                    <a:pt x="243" y="7"/>
                  </a:moveTo>
                  <a:lnTo>
                    <a:pt x="232" y="11"/>
                  </a:lnTo>
                  <a:lnTo>
                    <a:pt x="230" y="18"/>
                  </a:lnTo>
                  <a:lnTo>
                    <a:pt x="231" y="26"/>
                  </a:lnTo>
                  <a:lnTo>
                    <a:pt x="226" y="29"/>
                  </a:lnTo>
                  <a:lnTo>
                    <a:pt x="277" y="29"/>
                  </a:lnTo>
                  <a:lnTo>
                    <a:pt x="274" y="27"/>
                  </a:lnTo>
                  <a:lnTo>
                    <a:pt x="267" y="18"/>
                  </a:lnTo>
                  <a:lnTo>
                    <a:pt x="258" y="10"/>
                  </a:lnTo>
                  <a:lnTo>
                    <a:pt x="243" y="7"/>
                  </a:lnTo>
                </a:path>
                <a:path w="460" h="743">
                  <a:moveTo>
                    <a:pt x="186" y="3"/>
                  </a:moveTo>
                  <a:lnTo>
                    <a:pt x="173" y="7"/>
                  </a:lnTo>
                  <a:lnTo>
                    <a:pt x="169" y="16"/>
                  </a:lnTo>
                  <a:lnTo>
                    <a:pt x="168" y="25"/>
                  </a:lnTo>
                  <a:lnTo>
                    <a:pt x="161" y="29"/>
                  </a:lnTo>
                  <a:lnTo>
                    <a:pt x="225" y="29"/>
                  </a:lnTo>
                  <a:lnTo>
                    <a:pt x="218" y="25"/>
                  </a:lnTo>
                  <a:lnTo>
                    <a:pt x="210" y="17"/>
                  </a:lnTo>
                  <a:lnTo>
                    <a:pt x="201" y="8"/>
                  </a:lnTo>
                  <a:lnTo>
                    <a:pt x="186" y="3"/>
                  </a:lnTo>
                </a:path>
                <a:path w="460" h="743">
                  <a:moveTo>
                    <a:pt x="118" y="0"/>
                  </a:moveTo>
                  <a:lnTo>
                    <a:pt x="105" y="4"/>
                  </a:lnTo>
                  <a:lnTo>
                    <a:pt x="101" y="14"/>
                  </a:lnTo>
                  <a:lnTo>
                    <a:pt x="99" y="23"/>
                  </a:lnTo>
                  <a:lnTo>
                    <a:pt x="93" y="25"/>
                  </a:lnTo>
                  <a:lnTo>
                    <a:pt x="155" y="25"/>
                  </a:lnTo>
                  <a:lnTo>
                    <a:pt x="152" y="23"/>
                  </a:lnTo>
                  <a:lnTo>
                    <a:pt x="145" y="13"/>
                  </a:lnTo>
                  <a:lnTo>
                    <a:pt x="135" y="4"/>
                  </a:lnTo>
                  <a:lnTo>
                    <a:pt x="118" y="0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82" name="picture 18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514984" y="1764029"/>
            <a:ext cx="624827" cy="606577"/>
          </a:xfrm>
          <a:prstGeom prst="rect">
            <a:avLst/>
          </a:prstGeom>
        </p:spPr>
      </p:pic>
      <p:pic>
        <p:nvPicPr>
          <p:cNvPr id="184" name="picture 18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3396614" y="3757929"/>
            <a:ext cx="7620" cy="6807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picture 1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76300" y="1098803"/>
            <a:ext cx="10828019" cy="5209032"/>
          </a:xfrm>
          <a:prstGeom prst="rect">
            <a:avLst/>
          </a:prstGeom>
        </p:spPr>
      </p:pic>
      <p:sp>
        <p:nvSpPr>
          <p:cNvPr id="188" name="textbox 188"/>
          <p:cNvSpPr/>
          <p:nvPr/>
        </p:nvSpPr>
        <p:spPr>
          <a:xfrm>
            <a:off x="926464" y="696721"/>
            <a:ext cx="2164714" cy="4114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2900" b="1" kern="0" spc="40" dirty="0">
                <a:solidFill>
                  <a:srgbClr val="424242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2.1 </a:t>
            </a:r>
            <a:r>
              <a:rPr sz="2900" b="1" kern="0" spc="4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全球布局</a:t>
            </a:r>
            <a:endParaRPr sz="2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90" name="picture 1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358627" y="6487921"/>
            <a:ext cx="1642871" cy="3014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picture 1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823459" y="1254252"/>
            <a:ext cx="7226807" cy="4742688"/>
          </a:xfrm>
          <a:prstGeom prst="rect">
            <a:avLst/>
          </a:prstGeom>
        </p:spPr>
      </p:pic>
      <p:sp>
        <p:nvSpPr>
          <p:cNvPr id="194" name="textbox 194"/>
          <p:cNvSpPr/>
          <p:nvPr/>
        </p:nvSpPr>
        <p:spPr>
          <a:xfrm>
            <a:off x="668832" y="1294028"/>
            <a:ext cx="3916679" cy="48475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325"/>
              </a:lnSpc>
            </a:pPr>
            <a:r>
              <a:rPr sz="1700" kern="0" spc="9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公司于2022年在惠州建</a:t>
            </a:r>
            <a:r>
              <a:rPr sz="1700" kern="0" spc="8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成电池研发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875" indent="12700" algn="l" rtl="0" eaLnBrk="0">
              <a:lnSpc>
                <a:spcPct val="161000"/>
              </a:lnSpc>
              <a:spcBef>
                <a:spcPts val="50"/>
              </a:spcBef>
            </a:pPr>
            <a:r>
              <a:rPr sz="1700" kern="0" spc="6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中心和生产基地，</a:t>
            </a:r>
            <a:r>
              <a:rPr sz="1700" kern="0" spc="-19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6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自动化程度95%</a:t>
            </a:r>
            <a:r>
              <a:rPr sz="1700" kern="0" spc="21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6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700" kern="0" spc="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700" kern="0" spc="9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吃住条件、</a:t>
            </a:r>
            <a:r>
              <a:rPr sz="1700" kern="0" spc="-38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9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娱乐设施均按国际</a:t>
            </a:r>
            <a:r>
              <a:rPr sz="1700" kern="0" spc="8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一流水</a:t>
            </a:r>
            <a:r>
              <a:rPr sz="1700" kern="0" spc="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700" kern="0" spc="100" dirty="0">
                <a:solidFill>
                  <a:srgbClr val="0090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平打造！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77520" indent="-269875" algn="l" rtl="0" eaLnBrk="0">
              <a:lnSpc>
                <a:spcPct val="129000"/>
              </a:lnSpc>
              <a:spcBef>
                <a:spcPts val="995"/>
              </a:spcBef>
              <a:tabLst>
                <a:tab pos="391795" algn="l"/>
              </a:tabLst>
            </a:pPr>
            <a:r>
              <a:rPr sz="1700" kern="0" spc="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700" kern="0" spc="23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22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项目建成后，将整合包括东莞赣</a:t>
            </a:r>
            <a:r>
              <a:rPr sz="1700" kern="0" spc="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10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锋电子有限公司在内的</a:t>
            </a:r>
            <a:r>
              <a:rPr sz="1700" kern="0" spc="9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智能穿戴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77520" indent="1270" algn="l" rtl="0" eaLnBrk="0">
              <a:lnSpc>
                <a:spcPct val="143000"/>
              </a:lnSpc>
              <a:spcBef>
                <a:spcPts val="1290"/>
              </a:spcBef>
            </a:pPr>
            <a:r>
              <a:rPr sz="1700" kern="0" spc="7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类、消费电子类、</a:t>
            </a:r>
            <a:r>
              <a:rPr sz="1700" kern="0" spc="-30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动力储能类、</a:t>
            </a:r>
            <a:r>
              <a:rPr sz="1700" kern="0" spc="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700" kern="0" spc="10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固态电池类等电池板块</a:t>
            </a:r>
            <a:r>
              <a:rPr sz="1700" kern="0" spc="9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业务，投</a:t>
            </a:r>
            <a:r>
              <a:rPr sz="1700" kern="0" spc="-1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700" kern="0" spc="9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资建设赣锋锂业全球研发中心、</a:t>
            </a:r>
            <a:r>
              <a:rPr sz="1700" kern="0" spc="-1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700" kern="0" spc="8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销售中心和生产基地。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7645" algn="l" rtl="0" eaLnBrk="0">
              <a:lnSpc>
                <a:spcPts val="2505"/>
              </a:lnSpc>
              <a:spcBef>
                <a:spcPts val="960"/>
              </a:spcBef>
              <a:tabLst>
                <a:tab pos="391795" algn="l"/>
              </a:tabLst>
            </a:pPr>
            <a:r>
              <a:rPr sz="1700" kern="0" spc="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700" kern="0" spc="19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项目总投资约50亿元（其中固定）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78790" algn="l" rtl="0" eaLnBrk="0">
              <a:lnSpc>
                <a:spcPts val="2325"/>
              </a:lnSpc>
              <a:spcBef>
                <a:spcPts val="5"/>
              </a:spcBef>
            </a:pPr>
            <a:r>
              <a:rPr sz="1700" kern="0" spc="6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资产投资约18亿元，</a:t>
            </a:r>
            <a:r>
              <a:rPr sz="1700" kern="0" spc="-20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60" dirty="0">
                <a:solidFill>
                  <a:srgbClr val="75757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占地257亩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96" name="picture 1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77062" y="5453710"/>
            <a:ext cx="184480" cy="253288"/>
          </a:xfrm>
          <a:prstGeom prst="rect">
            <a:avLst/>
          </a:prstGeom>
        </p:spPr>
      </p:pic>
      <p:pic>
        <p:nvPicPr>
          <p:cNvPr id="198" name="picture 1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77062" y="2984195"/>
            <a:ext cx="184480" cy="253288"/>
          </a:xfrm>
          <a:prstGeom prst="rect">
            <a:avLst/>
          </a:prstGeom>
        </p:spPr>
      </p:pic>
      <p:sp>
        <p:nvSpPr>
          <p:cNvPr id="200" name="textbox 200"/>
          <p:cNvSpPr/>
          <p:nvPr/>
        </p:nvSpPr>
        <p:spPr>
          <a:xfrm>
            <a:off x="423037" y="468249"/>
            <a:ext cx="9050655" cy="5435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4080"/>
              </a:lnSpc>
            </a:pPr>
            <a:r>
              <a:rPr sz="2900" kern="0" spc="7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2.2 新建基地 </a:t>
            </a:r>
            <a:r>
              <a:rPr sz="2900" kern="0" spc="70" dirty="0">
                <a:solidFill>
                  <a:srgbClr val="424242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- </a:t>
            </a:r>
            <a:r>
              <a:rPr sz="2900" b="1" kern="0" spc="70" dirty="0">
                <a:solidFill>
                  <a:srgbClr val="2474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惠州</a:t>
            </a:r>
            <a:r>
              <a:rPr sz="2900" b="1" kern="0" spc="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赣</a:t>
            </a:r>
            <a:r>
              <a:rPr sz="2900" b="1" kern="0" spc="6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锋 </a:t>
            </a:r>
            <a:r>
              <a:rPr sz="2900" kern="0" spc="60" dirty="0">
                <a:solidFill>
                  <a:srgbClr val="424242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- </a:t>
            </a:r>
            <a:r>
              <a:rPr sz="2900" kern="0" spc="6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打造国内最先进的</a:t>
            </a:r>
            <a:r>
              <a:rPr sz="2900" kern="0" spc="60" dirty="0">
                <a:solidFill>
                  <a:srgbClr val="424242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3C</a:t>
            </a:r>
            <a:r>
              <a:rPr sz="2900" kern="0" spc="60" dirty="0">
                <a:solidFill>
                  <a:srgbClr val="42424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电芯厂</a:t>
            </a:r>
            <a:endParaRPr sz="2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2" name="picture 2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0358627" y="6367271"/>
            <a:ext cx="1642871" cy="3017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5061</Words>
  <Application>WPS 演示</Application>
  <PresentationFormat/>
  <Paragraphs>1045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9" baseType="lpstr">
      <vt:lpstr>Arial</vt:lpstr>
      <vt:lpstr>宋体</vt:lpstr>
      <vt:lpstr>Wingdings</vt:lpstr>
      <vt:lpstr>Arial</vt:lpstr>
      <vt:lpstr>黑体</vt:lpstr>
      <vt:lpstr>微软雅黑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西域孤狼</cp:lastModifiedBy>
  <cp:revision>2</cp:revision>
  <dcterms:created xsi:type="dcterms:W3CDTF">2025-03-25T11:12:00Z</dcterms:created>
  <dcterms:modified xsi:type="dcterms:W3CDTF">2025-04-10T09:59:42Z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wqlLaW5nc29mdCBQREYgdG8gV1BTIDExMA</vt:lpwstr>
  </property>
  <property fmtid="{D5CDD505-2E9C-101B-9397-08002B2CF9AE}" pid="3" name="Created">
    <vt:filetime>2025-03-26T03:11:49Z</vt:filetime>
  </property>
  <property fmtid="{D5CDD505-2E9C-101B-9397-08002B2CF9AE}" pid="4" name="ICV">
    <vt:lpwstr>627ED052F1CA42B086BC1F815750B99B_12</vt:lpwstr>
  </property>
  <property fmtid="{D5CDD505-2E9C-101B-9397-08002B2CF9AE}" pid="5" name="KSOProductBuildVer">
    <vt:lpwstr>2052-12.1.0.20305</vt:lpwstr>
  </property>
</Properties>
</file>