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64" r:id="rId3"/>
    <p:sldId id="365" r:id="rId4"/>
    <p:sldId id="373" r:id="rId5"/>
    <p:sldId id="367" r:id="rId6"/>
    <p:sldId id="284" r:id="rId7"/>
    <p:sldId id="285" r:id="rId9"/>
    <p:sldId id="371" r:id="rId10"/>
    <p:sldId id="370" r:id="rId11"/>
    <p:sldId id="375" r:id="rId12"/>
    <p:sldId id="377" r:id="rId13"/>
    <p:sldId id="376" r:id="rId14"/>
    <p:sldId id="379" r:id="rId15"/>
    <p:sldId id="407" r:id="rId16"/>
    <p:sldId id="408" r:id="rId17"/>
    <p:sldId id="409" r:id="rId18"/>
    <p:sldId id="410" r:id="rId19"/>
    <p:sldId id="411" r:id="rId20"/>
    <p:sldId id="412" r:id="rId21"/>
    <p:sldId id="413" r:id="rId22"/>
    <p:sldId id="383" r:id="rId23"/>
    <p:sldId id="382" r:id="rId24"/>
    <p:sldId id="406" r:id="rId25"/>
    <p:sldId id="405" r:id="rId26"/>
    <p:sldId id="416" r:id="rId27"/>
    <p:sldId id="415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康珊" initials="康珊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B4"/>
    <a:srgbClr val="013A94"/>
    <a:srgbClr val="BFBFBF"/>
    <a:srgbClr val="B7BECB"/>
    <a:srgbClr val="2470C5"/>
    <a:srgbClr val="0052A4"/>
    <a:srgbClr val="CACACA"/>
    <a:srgbClr val="D9D9D9"/>
    <a:srgbClr val="4E3B2D"/>
    <a:srgbClr val="152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1" autoAdjust="0"/>
    <p:restoredTop sz="92866" autoAdjust="0"/>
  </p:normalViewPr>
  <p:slideViewPr>
    <p:cSldViewPr snapToGrid="0" showGuides="1">
      <p:cViewPr varScale="1">
        <p:scale>
          <a:sx n="106" d="100"/>
          <a:sy n="106" d="100"/>
        </p:scale>
        <p:origin x="-786" y="-90"/>
      </p:cViewPr>
      <p:guideLst>
        <p:guide orient="horz" pos="224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4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51B3D-C531-4AFA-A6B4-4FB89548845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C1EC5-42C7-4EBF-B6E0-54FCF8F0411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75E4-5B3F-4103-98B7-04CDA29FFD1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C1EC5-42C7-4EBF-B6E0-54FCF8F0411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675E4-5B3F-4103-98B7-04CDA29FFD1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3"/>
          <p:cNvSpPr/>
          <p:nvPr userDrawn="1"/>
        </p:nvSpPr>
        <p:spPr>
          <a:xfrm>
            <a:off x="190500" y="303213"/>
            <a:ext cx="11811000" cy="6251575"/>
          </a:xfrm>
          <a:prstGeom prst="roundRect">
            <a:avLst>
              <a:gd name="adj" fmla="val 1199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381000" dist="38100" dir="5400000" algn="ctr" rotWithShape="0">
              <a:srgbClr val="CD88F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377433" y="6552002"/>
            <a:ext cx="4533685" cy="30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lang="de-DE" sz="1000" b="0" i="0" smtClean="0">
                <a:latin typeface="+mn-lt"/>
              </a:defRPr>
            </a:lvl1pPr>
          </a:lstStyle>
          <a:p>
            <a:pPr defTabSz="914400">
              <a:lnSpc>
                <a:spcPct val="108000"/>
              </a:lnSpc>
              <a:spcAft>
                <a:spcPts val="1010"/>
              </a:spcAft>
            </a:pPr>
            <a:r>
              <a:rPr lang="en-US" smtClean="0"/>
              <a:t>Sanan IC confidential information, for internal use only.</a:t>
            </a:r>
            <a:endParaRPr lang="en-US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936383" y="6552002"/>
            <a:ext cx="323999" cy="30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de-DE" sz="1000" b="0" i="0" smtClean="0">
                <a:latin typeface="+mn-lt"/>
              </a:defRPr>
            </a:lvl1pPr>
          </a:lstStyle>
          <a:p>
            <a:pPr defTabSz="914400">
              <a:lnSpc>
                <a:spcPct val="108000"/>
              </a:lnSpc>
              <a:spcAft>
                <a:spcPts val="1010"/>
              </a:spcAft>
            </a:pPr>
            <a:fld id="{52531704-8F80-415D-BD2B-6B9991AE822F}" type="slidenum">
              <a:rPr lang="en-US" altLang="zh-CN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26"/>
          <a:stretch>
            <a:fillRect/>
          </a:stretch>
        </p:blipFill>
        <p:spPr>
          <a:xfrm>
            <a:off x="0" y="0"/>
            <a:ext cx="12195050" cy="40032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42" b="10571"/>
          <a:stretch>
            <a:fillRect/>
          </a:stretch>
        </p:blipFill>
        <p:spPr>
          <a:xfrm>
            <a:off x="0" y="3891776"/>
            <a:ext cx="12193526" cy="22413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30" b="15961"/>
          <a:stretch>
            <a:fillRect/>
          </a:stretch>
        </p:blipFill>
        <p:spPr>
          <a:xfrm>
            <a:off x="0" y="5875283"/>
            <a:ext cx="12193526" cy="10089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26"/>
          <a:stretch>
            <a:fillRect/>
          </a:stretch>
        </p:blipFill>
        <p:spPr>
          <a:xfrm>
            <a:off x="0" y="0"/>
            <a:ext cx="12195050" cy="40032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42" b="10571"/>
          <a:stretch>
            <a:fillRect/>
          </a:stretch>
        </p:blipFill>
        <p:spPr>
          <a:xfrm>
            <a:off x="0" y="3891776"/>
            <a:ext cx="12193526" cy="22413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30" b="15961"/>
          <a:stretch>
            <a:fillRect/>
          </a:stretch>
        </p:blipFill>
        <p:spPr>
          <a:xfrm>
            <a:off x="0" y="5875283"/>
            <a:ext cx="12193526" cy="1008993"/>
          </a:xfrm>
          <a:prstGeom prst="rect">
            <a:avLst/>
          </a:prstGeom>
        </p:spPr>
      </p:pic>
      <p:sp>
        <p:nvSpPr>
          <p:cNvPr id="5" name="矩形: 圆角 3"/>
          <p:cNvSpPr/>
          <p:nvPr userDrawn="1"/>
        </p:nvSpPr>
        <p:spPr>
          <a:xfrm>
            <a:off x="190500" y="174598"/>
            <a:ext cx="11811000" cy="6508804"/>
          </a:xfrm>
          <a:prstGeom prst="roundRect">
            <a:avLst>
              <a:gd name="adj" fmla="val 1876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381000" dist="38100" dir="5400000" algn="ctr" rotWithShape="0">
              <a:srgbClr val="CD88F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1"/>
          <a:stretch>
            <a:fillRect/>
          </a:stretch>
        </p:blipFill>
        <p:spPr>
          <a:xfrm>
            <a:off x="0" y="858"/>
            <a:ext cx="12193526" cy="6132314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317561" y="6156000"/>
            <a:ext cx="11717882" cy="588221"/>
            <a:chOff x="317561" y="6156000"/>
            <a:chExt cx="11717882" cy="588221"/>
          </a:xfrm>
        </p:grpSpPr>
        <p:sp>
          <p:nvSpPr>
            <p:cNvPr id="11" name="文本框 10"/>
            <p:cNvSpPr txBox="1"/>
            <p:nvPr userDrawn="1"/>
          </p:nvSpPr>
          <p:spPr>
            <a:xfrm>
              <a:off x="317561" y="6299552"/>
              <a:ext cx="7086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 dirty="0">
                  <a:solidFill>
                    <a:srgbClr val="C7C7C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版权声明：本文所有内容均属三安半导体所有，任何媒体、网站或个人未经授权不得转载或发表。</a:t>
              </a:r>
              <a:endParaRPr lang="en-US" altLang="zh-CN" sz="1000" dirty="0">
                <a:solidFill>
                  <a:srgbClr val="C7C7C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 userDrawn="1"/>
          </p:nvSpPr>
          <p:spPr>
            <a:xfrm>
              <a:off x="317561" y="6498000"/>
              <a:ext cx="52033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 err="1">
                  <a:solidFill>
                    <a:srgbClr val="C7C7C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San'an</a:t>
              </a:r>
              <a:r>
                <a:rPr lang="en-US" altLang="zh-CN" sz="1000" dirty="0">
                  <a:solidFill>
                    <a:srgbClr val="C7C7C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Semiconductor Confidential Information, for internal use only.</a:t>
              </a:r>
              <a:endParaRPr lang="zh-CN" altLang="en-US" sz="1000" dirty="0">
                <a:solidFill>
                  <a:srgbClr val="C7C7C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9177943" y="6498000"/>
              <a:ext cx="28575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rgbClr val="C7C7C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等线" panose="02010600030101010101" pitchFamily="2" charset="-122"/>
                </a:rPr>
                <a:t>www.sanan-semiconductor.com</a:t>
              </a:r>
              <a:endParaRPr lang="zh-CN" altLang="en-US" sz="1050" dirty="0">
                <a:solidFill>
                  <a:srgbClr val="C7C7C7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46934" y="6156000"/>
              <a:ext cx="588221" cy="58822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26"/>
          <a:stretch>
            <a:fillRect/>
          </a:stretch>
        </p:blipFill>
        <p:spPr>
          <a:xfrm>
            <a:off x="0" y="0"/>
            <a:ext cx="12195050" cy="494688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328773"/>
            <a:ext cx="1808252" cy="1027416"/>
          </a:xfrm>
          <a:prstGeom prst="rect">
            <a:avLst/>
          </a:prstGeom>
          <a:solidFill>
            <a:srgbClr val="013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8" b="16480"/>
          <a:stretch>
            <a:fillRect/>
          </a:stretch>
        </p:blipFill>
        <p:spPr>
          <a:xfrm>
            <a:off x="-1526" y="4893157"/>
            <a:ext cx="12193526" cy="1964843"/>
          </a:xfrm>
          <a:prstGeom prst="rect">
            <a:avLst/>
          </a:prstGeom>
        </p:spPr>
      </p:pic>
      <p:sp>
        <p:nvSpPr>
          <p:cNvPr id="9" name="矩形: 圆角 3"/>
          <p:cNvSpPr/>
          <p:nvPr userDrawn="1"/>
        </p:nvSpPr>
        <p:spPr>
          <a:xfrm>
            <a:off x="189737" y="200221"/>
            <a:ext cx="11811000" cy="6508804"/>
          </a:xfrm>
          <a:prstGeom prst="roundRect">
            <a:avLst>
              <a:gd name="adj" fmla="val 1876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381000" dist="38100" dir="5400000" algn="ctr" rotWithShape="0">
              <a:srgbClr val="CD88F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lvl1pPr>
          </a:lstStyle>
          <a:p>
            <a:r>
              <a:rPr lang="zh-TW" altLang="en-US" dirty="0"/>
              <a:t>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11379201" y="6585996"/>
            <a:ext cx="812800" cy="2720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4DF6222-33E5-4A07-8C33-1851BC1E3758}" type="slidenum">
              <a:rPr lang="zh-TW" altLang="en-US">
                <a:solidFill>
                  <a:srgbClr val="000066"/>
                </a:solidFill>
              </a:rPr>
            </a:fld>
            <a:endParaRPr lang="en-US" altLang="zh-TW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C9AF5-9A0E-4C2B-82AB-B7AE4CD6809A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7B106-4E12-4179-A2E6-A0FEC0EF060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17D2A-FB38-43AB-8A83-AC0DAAEA6B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274C1-7AE2-4507-AF9B-47FA6036ECB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6.png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jpeg"/><Relationship Id="rId2" Type="http://schemas.openxmlformats.org/officeDocument/2006/relationships/image" Target="../media/image6.png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7.png"/><Relationship Id="rId14" Type="http://schemas.openxmlformats.org/officeDocument/2006/relationships/image" Target="../media/image22.jpeg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jpeg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主视觉"/>
          <p:cNvPicPr>
            <a:picLocks noChangeAspect="1"/>
          </p:cNvPicPr>
          <p:nvPr/>
        </p:nvPicPr>
        <p:blipFill>
          <a:blip r:embed="rId1"/>
          <a:srcRect l="2862" t="4833" r="5079" b="6785"/>
          <a:stretch>
            <a:fillRect/>
          </a:stretch>
        </p:blipFill>
        <p:spPr>
          <a:xfrm>
            <a:off x="0" y="0"/>
            <a:ext cx="12192000" cy="6863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8"/>
          <p:cNvSpPr/>
          <p:nvPr/>
        </p:nvSpPr>
        <p:spPr>
          <a:xfrm>
            <a:off x="251460" y="192405"/>
            <a:ext cx="11616690" cy="6467475"/>
          </a:xfrm>
          <a:prstGeom prst="roundRect">
            <a:avLst>
              <a:gd name="adj" fmla="val 6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C:\Users\BLessed\Desktop\WORK\素材图片\图片1.png图片1"/>
          <p:cNvPicPr>
            <a:picLocks noChangeAspect="1"/>
          </p:cNvPicPr>
          <p:nvPr/>
        </p:nvPicPr>
        <p:blipFill>
          <a:blip r:embed="rId1">
            <a:lum bright="5000"/>
          </a:blip>
          <a:srcRect/>
          <a:stretch>
            <a:fillRect/>
          </a:stretch>
        </p:blipFill>
        <p:spPr>
          <a:xfrm>
            <a:off x="670560" y="1105786"/>
            <a:ext cx="3600000" cy="27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 descr="C:\Users\BLessed\Desktop\WORK\素材图片\图片4.png图片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0560" y="3791452"/>
            <a:ext cx="3600000" cy="2651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本框 4"/>
          <p:cNvSpPr txBox="1"/>
          <p:nvPr/>
        </p:nvSpPr>
        <p:spPr>
          <a:xfrm>
            <a:off x="903617" y="203686"/>
            <a:ext cx="3413202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文娱活动</a:t>
            </a:r>
            <a:r>
              <a:rPr lang="zh-CN" altLang="en-US" sz="24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 dirty="0" smtClean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5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户外团建、节日庆祝</a:t>
            </a:r>
            <a:r>
              <a:rPr lang="zh-CN" altLang="en-US" sz="15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等助你放松身心</a:t>
            </a:r>
            <a:endParaRPr lang="zh-CN" altLang="en-US" sz="1500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" name="图片 5" descr="C:\Users\BLessed\Desktop\WORK\素材图片\5b0fe3fb2895651d46f22f918994a6d.jpg5b0fe3fb2895651d46f22f918994a6d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7936178" y="1105786"/>
            <a:ext cx="3600000" cy="2732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 descr="C:\Users\BLessed\Desktop\WORK\素材图片\微信图片_20210807171241.jpg微信图片_202108071712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178" y="3791452"/>
            <a:ext cx="3600000" cy="2647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 descr="C:\Users\BLessed\Desktop\WORK\素材图片\图片2.png图片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94615" y="1105786"/>
            <a:ext cx="3600000" cy="2721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C:\Users\BLessed\Desktop\WORK\素材图片\图片3.png图片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615" y="3791452"/>
            <a:ext cx="3600000" cy="262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 descr="三安光电logo-蓝.png"/>
          <p:cNvPicPr>
            <a:picLocks noChangeAspect="1"/>
          </p:cNvPicPr>
          <p:nvPr/>
        </p:nvPicPr>
        <p:blipFill>
          <a:blip r:embed="rId7" cstate="print"/>
          <a:srcRect r="70280"/>
          <a:stretch>
            <a:fillRect/>
          </a:stretch>
        </p:blipFill>
        <p:spPr>
          <a:xfrm>
            <a:off x="494440" y="299532"/>
            <a:ext cx="407765" cy="54000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970121" y="937050"/>
            <a:ext cx="540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8"/>
          <p:cNvSpPr/>
          <p:nvPr/>
        </p:nvSpPr>
        <p:spPr>
          <a:xfrm>
            <a:off x="251460" y="192405"/>
            <a:ext cx="11616690" cy="6467475"/>
          </a:xfrm>
          <a:prstGeom prst="roundRect">
            <a:avLst>
              <a:gd name="adj" fmla="val 6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1003574" y="1026258"/>
            <a:ext cx="540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C:\Users\BLessed\Desktop\WORK\素材图片\1.png1"/>
          <p:cNvPicPr>
            <a:picLocks noChangeAspect="1"/>
          </p:cNvPicPr>
          <p:nvPr/>
        </p:nvPicPr>
        <p:blipFill>
          <a:blip r:embed="rId1">
            <a:lum bright="6000"/>
          </a:blip>
          <a:srcRect/>
          <a:stretch>
            <a:fillRect/>
          </a:stretch>
        </p:blipFill>
        <p:spPr>
          <a:xfrm>
            <a:off x="660400" y="1329069"/>
            <a:ext cx="3571358" cy="2439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 descr="C:\Users\BLessed\Desktop\WORK\素材图片\2.png2"/>
          <p:cNvPicPr>
            <a:picLocks noChangeAspect="1"/>
          </p:cNvPicPr>
          <p:nvPr/>
        </p:nvPicPr>
        <p:blipFill>
          <a:blip r:embed="rId2">
            <a:lum bright="4000" contrast="10000"/>
          </a:blip>
          <a:stretch>
            <a:fillRect/>
          </a:stretch>
        </p:blipFill>
        <p:spPr>
          <a:xfrm>
            <a:off x="637953" y="3763927"/>
            <a:ext cx="3593805" cy="2365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908050" y="286385"/>
            <a:ext cx="5111750" cy="6924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文娱活动</a:t>
            </a:r>
            <a:r>
              <a:rPr lang="zh-CN" altLang="en-US" sz="24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 dirty="0" smtClean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5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电竞、歌唱、羽毛球、篮球、台球比赛等带你劳逸结合</a:t>
            </a:r>
            <a:endParaRPr lang="zh-CN" altLang="en-US" sz="1500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" name="图片 6" descr="C:\Users\BLessed\Desktop\WORK\素材图片\6.png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5633" y="1329069"/>
            <a:ext cx="3563223" cy="2381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 descr="C:\Users\BLessed\Desktop\WORK\素材图片\7.png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785" y="3763927"/>
            <a:ext cx="3583173" cy="2347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C:\Users\BLessed\Desktop\WORK\素材图片\5.png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90442" y="1329069"/>
            <a:ext cx="3593258" cy="2386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 descr="C:\Users\BLessed\Desktop\WORK\素材图片\4.png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0442" y="3763927"/>
            <a:ext cx="3588279" cy="241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图片 10" descr="三安光电logo-蓝.png"/>
          <p:cNvPicPr>
            <a:picLocks noChangeAspect="1"/>
          </p:cNvPicPr>
          <p:nvPr/>
        </p:nvPicPr>
        <p:blipFill>
          <a:blip r:embed="rId7" cstate="print"/>
          <a:srcRect r="70280"/>
          <a:stretch>
            <a:fillRect/>
          </a:stretch>
        </p:blipFill>
        <p:spPr>
          <a:xfrm>
            <a:off x="515706" y="384596"/>
            <a:ext cx="407765" cy="5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30099" y="1889565"/>
            <a:ext cx="2931803" cy="887930"/>
            <a:chOff x="-155121" y="2146300"/>
            <a:chExt cx="2599871" cy="787400"/>
          </a:xfrm>
        </p:grpSpPr>
        <p:sp>
          <p:nvSpPr>
            <p:cNvPr id="3" name="椭圆 2"/>
            <p:cNvSpPr/>
            <p:nvPr/>
          </p:nvSpPr>
          <p:spPr>
            <a:xfrm>
              <a:off x="751115" y="21463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13173"/>
                  </a:solidFill>
                  <a:latin typeface="黑体" panose="02010609060101010101" charset="-122"/>
                  <a:ea typeface="黑体" panose="02010609060101010101" charset="-122"/>
                </a:rPr>
                <a:t>03</a:t>
              </a:r>
              <a:endParaRPr lang="zh-CN" altLang="en-US" sz="2800" dirty="0">
                <a:solidFill>
                  <a:srgbClr val="013173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rot="16200000">
              <a:off x="2095500" y="2190751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rot="16200000">
              <a:off x="194129" y="21907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/>
          <p:cNvSpPr txBox="1"/>
          <p:nvPr/>
        </p:nvSpPr>
        <p:spPr>
          <a:xfrm>
            <a:off x="5082540" y="4069080"/>
            <a:ext cx="2285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Why Choose Us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74680" y="2884214"/>
            <a:ext cx="4961360" cy="11068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“芯”福利</a:t>
            </a:r>
            <a:endParaRPr lang="zh-CN" altLang="en-US" sz="6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2" name="图片 1" descr="集成实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365"/>
            <a:ext cx="12192000" cy="6605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2" name="图片 1" descr="集成转正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80"/>
            <a:ext cx="12192000" cy="6593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2" name="图片 1" descr="光电实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465"/>
            <a:ext cx="12192000" cy="6529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2550" y="877265"/>
            <a:ext cx="8128000" cy="82994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zh-CN" sz="4800" b="1" spc="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转正薪资为计件方式</a:t>
            </a:r>
            <a:endParaRPr lang="zh-CN" altLang="en-US" sz="4800" b="1" spc="4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3" name="图片 2" descr="机建纪检"/>
          <p:cNvPicPr>
            <a:picLocks noChangeAspect="1"/>
          </p:cNvPicPr>
          <p:nvPr/>
        </p:nvPicPr>
        <p:blipFill>
          <a:blip r:embed="rId2"/>
          <a:srcRect t="18002" b="7089"/>
          <a:stretch>
            <a:fillRect/>
          </a:stretch>
        </p:blipFill>
        <p:spPr>
          <a:xfrm>
            <a:off x="456565" y="1707515"/>
            <a:ext cx="3742690" cy="5150485"/>
          </a:xfrm>
          <a:prstGeom prst="rect">
            <a:avLst/>
          </a:prstGeom>
        </p:spPr>
      </p:pic>
      <p:pic>
        <p:nvPicPr>
          <p:cNvPr id="4" name="图片 3" descr="工资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685" y="0"/>
            <a:ext cx="380047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4" name="图片 3" descr="学历提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05"/>
            <a:ext cx="12192000" cy="66757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4" name="图片 3" descr="学历提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95"/>
            <a:ext cx="12192000" cy="6476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4" name="图片 3" descr="留人奖金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095"/>
            <a:ext cx="12191365" cy="6532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98500" y="2146300"/>
            <a:ext cx="3646487" cy="787400"/>
            <a:chOff x="1282700" y="1879600"/>
            <a:chExt cx="3646487" cy="787400"/>
          </a:xfrm>
        </p:grpSpPr>
        <p:sp>
          <p:nvSpPr>
            <p:cNvPr id="3" name="椭圆 2"/>
            <p:cNvSpPr/>
            <p:nvPr/>
          </p:nvSpPr>
          <p:spPr>
            <a:xfrm>
              <a:off x="1282700" y="18796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rgbClr val="013173"/>
                  </a:solidFill>
                  <a:latin typeface="黑体" panose="02010609060101010101" charset="-122"/>
                  <a:ea typeface="黑体" panose="02010609060101010101" charset="-122"/>
                </a:rPr>
                <a:t>01</a:t>
              </a:r>
              <a:endParaRPr lang="zh-CN" altLang="en-US" sz="2400" dirty="0">
                <a:solidFill>
                  <a:srgbClr val="013173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2171700" y="19240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2324100" y="1976052"/>
              <a:ext cx="2605087" cy="58356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charset="-122"/>
                </a:rPr>
                <a:t>“芯”概况</a:t>
              </a:r>
              <a:endPara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98500" y="3698875"/>
            <a:ext cx="3646487" cy="787400"/>
            <a:chOff x="1282700" y="1879600"/>
            <a:chExt cx="3646487" cy="787400"/>
          </a:xfrm>
        </p:grpSpPr>
        <p:sp>
          <p:nvSpPr>
            <p:cNvPr id="7" name="椭圆 6"/>
            <p:cNvSpPr/>
            <p:nvPr/>
          </p:nvSpPr>
          <p:spPr>
            <a:xfrm>
              <a:off x="1282700" y="18796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rgbClr val="013173"/>
                  </a:solidFill>
                  <a:latin typeface="黑体" panose="02010609060101010101" charset="-122"/>
                  <a:ea typeface="黑体" panose="02010609060101010101" charset="-122"/>
                </a:rPr>
                <a:t>03</a:t>
              </a:r>
              <a:endParaRPr lang="zh-CN" altLang="en-US" sz="2400" dirty="0">
                <a:solidFill>
                  <a:srgbClr val="013173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2171700" y="19240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2324100" y="1976052"/>
              <a:ext cx="2605087" cy="58356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charset="-122"/>
                </a:rPr>
                <a:t>“芯”福利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257800" y="2146300"/>
            <a:ext cx="3646487" cy="787400"/>
            <a:chOff x="1282700" y="1879600"/>
            <a:chExt cx="3646487" cy="787400"/>
          </a:xfrm>
        </p:grpSpPr>
        <p:sp>
          <p:nvSpPr>
            <p:cNvPr id="11" name="椭圆 10"/>
            <p:cNvSpPr/>
            <p:nvPr/>
          </p:nvSpPr>
          <p:spPr>
            <a:xfrm>
              <a:off x="1282700" y="18796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rgbClr val="013173"/>
                  </a:solidFill>
                  <a:latin typeface="黑体" panose="02010609060101010101" charset="-122"/>
                  <a:ea typeface="黑体" panose="02010609060101010101" charset="-122"/>
                </a:rPr>
                <a:t>02</a:t>
              </a:r>
              <a:endParaRPr lang="zh-CN" altLang="en-US" sz="2400" dirty="0">
                <a:solidFill>
                  <a:srgbClr val="013173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2171700" y="19240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2324100" y="1976052"/>
              <a:ext cx="2605087" cy="58356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charset="-122"/>
                </a:rPr>
                <a:t>“芯”生活</a:t>
              </a:r>
              <a:endPara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257800" y="3698875"/>
            <a:ext cx="3646487" cy="787400"/>
            <a:chOff x="1282700" y="1879600"/>
            <a:chExt cx="3646487" cy="787400"/>
          </a:xfrm>
        </p:grpSpPr>
        <p:sp>
          <p:nvSpPr>
            <p:cNvPr id="15" name="椭圆 14"/>
            <p:cNvSpPr/>
            <p:nvPr/>
          </p:nvSpPr>
          <p:spPr>
            <a:xfrm>
              <a:off x="1282700" y="18796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rgbClr val="013173"/>
                  </a:solidFill>
                  <a:latin typeface="黑体" panose="02010609060101010101" charset="-122"/>
                  <a:ea typeface="黑体" panose="02010609060101010101" charset="-122"/>
                </a:rPr>
                <a:t>04</a:t>
              </a:r>
              <a:endParaRPr lang="zh-CN" altLang="en-US" sz="2400" dirty="0">
                <a:solidFill>
                  <a:srgbClr val="013173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2171700" y="19240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2324100" y="1976052"/>
              <a:ext cx="2605087" cy="583565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黑体" panose="02010609060101010101" charset="-122"/>
                </a:rPr>
                <a:t>“芯”职位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9884437" y="2064148"/>
            <a:ext cx="1123087" cy="23069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30099" y="1889565"/>
            <a:ext cx="2931803" cy="887930"/>
            <a:chOff x="-155121" y="2146300"/>
            <a:chExt cx="2599871" cy="787400"/>
          </a:xfrm>
        </p:grpSpPr>
        <p:sp>
          <p:nvSpPr>
            <p:cNvPr id="3" name="椭圆 2"/>
            <p:cNvSpPr/>
            <p:nvPr/>
          </p:nvSpPr>
          <p:spPr>
            <a:xfrm>
              <a:off x="751115" y="21463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131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2800" dirty="0">
                <a:solidFill>
                  <a:srgbClr val="0131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 rot="16200000">
              <a:off x="2095500" y="2190751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rot="16200000">
              <a:off x="194129" y="21907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/>
          <p:cNvSpPr txBox="1"/>
          <p:nvPr/>
        </p:nvSpPr>
        <p:spPr>
          <a:xfrm>
            <a:off x="4712760" y="4161677"/>
            <a:ext cx="329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Who We are Looking for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74680" y="2884214"/>
            <a:ext cx="4961360" cy="11068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“芯”职位</a:t>
            </a:r>
            <a:endParaRPr lang="zh-CN" altLang="en-US" sz="6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8"/>
          <p:cNvSpPr/>
          <p:nvPr/>
        </p:nvSpPr>
        <p:spPr>
          <a:xfrm>
            <a:off x="251460" y="192405"/>
            <a:ext cx="11616690" cy="6467475"/>
          </a:xfrm>
          <a:prstGeom prst="roundRect">
            <a:avLst>
              <a:gd name="adj" fmla="val 6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4"/>
          <p:cNvGrpSpPr/>
          <p:nvPr/>
        </p:nvGrpSpPr>
        <p:grpSpPr>
          <a:xfrm>
            <a:off x="856704" y="194500"/>
            <a:ext cx="3575810" cy="606333"/>
            <a:chOff x="399290" y="502475"/>
            <a:chExt cx="3575810" cy="606333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424169" y="1108808"/>
              <a:ext cx="3276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399290" y="502475"/>
              <a:ext cx="357581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gradFill>
                    <a:gsLst>
                      <a:gs pos="0">
                        <a:srgbClr val="28C0EF"/>
                      </a:gs>
                      <a:gs pos="70000">
                        <a:srgbClr val="4472C4"/>
                      </a:gs>
                    </a:gsLst>
                    <a:lin ang="270000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工作环境</a:t>
              </a:r>
              <a:r>
                <a:rPr lang="zh-CN" altLang="en-US" sz="3200" dirty="0" smtClean="0">
                  <a:gradFill>
                    <a:gsLst>
                      <a:gs pos="0">
                        <a:srgbClr val="28C0EF"/>
                      </a:gs>
                      <a:gs pos="70000">
                        <a:srgbClr val="4472C4"/>
                      </a:gs>
                    </a:gsLst>
                    <a:lin ang="2700000" scaled="0"/>
                  </a:gra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endParaRPr lang="zh-CN" altLang="en-US" sz="2800" dirty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6" name="图片 5" descr="C:\Users\BLessed\Desktop\f1img9.jpgf1img9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94995" y="1052830"/>
            <a:ext cx="4140200" cy="2700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 descr="C:\Users\BLessed\Desktop\WORK\素材图片\无尘车间.jpg无尘车间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0450" y="1052830"/>
            <a:ext cx="4140200" cy="2700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 descr="C:\Users\BLessed\Desktop\b1img2.jpgb1img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995" y="3698875"/>
            <a:ext cx="4140200" cy="2690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C:\Users\BLessed\Desktop\008.jpg00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410450" y="3698875"/>
            <a:ext cx="4140200" cy="2700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58"/>
          <p:cNvSpPr txBox="1"/>
          <p:nvPr/>
        </p:nvSpPr>
        <p:spPr>
          <a:xfrm>
            <a:off x="4264025" y="1626870"/>
            <a:ext cx="33274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恒温恒湿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温度：</a:t>
            </a:r>
            <a:r>
              <a:rPr 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20-24</a:t>
            </a:r>
            <a:r>
              <a:rPr lang="zh-CN" alt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℃</a:t>
            </a:r>
            <a:endParaRPr lang="zh-CN" altLang="en-US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湿度：</a:t>
            </a:r>
            <a:r>
              <a:rPr 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40%-60%</a:t>
            </a:r>
            <a:endParaRPr kumimoji="0" lang="en-US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sp>
        <p:nvSpPr>
          <p:cNvPr id="11" name="TextBox 58"/>
          <p:cNvSpPr txBox="1"/>
          <p:nvPr/>
        </p:nvSpPr>
        <p:spPr>
          <a:xfrm>
            <a:off x="4634865" y="4218940"/>
            <a:ext cx="2889885" cy="1410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无尘车间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排除微粒、细菌</a:t>
            </a:r>
            <a:endParaRPr kumimoji="0" lang="zh-CN" altLang="en-US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洁净度：</a:t>
            </a:r>
            <a:r>
              <a:rPr 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100级-10000级</a:t>
            </a:r>
            <a:endParaRPr kumimoji="0" lang="en-US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12" name="图片 11" descr="三安光电logo-蓝.png"/>
          <p:cNvPicPr>
            <a:picLocks noChangeAspect="1"/>
          </p:cNvPicPr>
          <p:nvPr/>
        </p:nvPicPr>
        <p:blipFill>
          <a:blip r:embed="rId5" cstate="print"/>
          <a:srcRect r="70280"/>
          <a:stretch>
            <a:fillRect/>
          </a:stretch>
        </p:blipFill>
        <p:spPr>
          <a:xfrm>
            <a:off x="451908" y="257000"/>
            <a:ext cx="407765" cy="5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三安光电logo-蓝.png"/>
          <p:cNvPicPr>
            <a:picLocks noChangeAspect="1"/>
          </p:cNvPicPr>
          <p:nvPr/>
        </p:nvPicPr>
        <p:blipFill>
          <a:blip r:embed="rId1" cstate="print"/>
          <a:srcRect r="70280"/>
          <a:stretch>
            <a:fillRect/>
          </a:stretch>
        </p:blipFill>
        <p:spPr>
          <a:xfrm>
            <a:off x="409376" y="310165"/>
            <a:ext cx="407765" cy="540000"/>
          </a:xfrm>
          <a:prstGeom prst="rect">
            <a:avLst/>
          </a:prstGeom>
        </p:spPr>
      </p:pic>
      <p:pic>
        <p:nvPicPr>
          <p:cNvPr id="3" name="图片 2" descr="职位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570"/>
            <a:ext cx="12192000" cy="66268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47650" y="815340"/>
            <a:ext cx="37699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地点：厦门，泉州（随机分配）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2" name="图片 1" descr="晋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615"/>
            <a:ext cx="12192000" cy="6668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pic>
        <p:nvPicPr>
          <p:cNvPr id="2" name="图片 1" descr="波浪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65"/>
            <a:ext cx="12192000" cy="6655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075216" y="861768"/>
            <a:ext cx="7635196" cy="12003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三</a:t>
            </a:r>
            <a:r>
              <a:rPr lang="zh-CN" altLang="en-US" sz="7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安欢迎你的加入！</a:t>
            </a:r>
            <a:endParaRPr lang="zh-CN" altLang="en-US" sz="7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7335" y="5665800"/>
            <a:ext cx="8128000" cy="4603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2400" b="1" spc="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联系人：吴小姐</a:t>
            </a:r>
            <a:r>
              <a:rPr lang="en-US" altLang="zh-CN" sz="2400" b="1" spc="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18950105909</a:t>
            </a:r>
            <a:r>
              <a:rPr lang="zh-CN" altLang="en-US" sz="2400" b="1" spc="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（微信同号）</a:t>
            </a:r>
            <a:endParaRPr lang="zh-CN" altLang="en-US" sz="2400" b="1" spc="4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4" name="图片 3" descr="微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485" y="2061845"/>
            <a:ext cx="4482465" cy="4591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15320" y="2884214"/>
            <a:ext cx="4961360" cy="11068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“芯”概况</a:t>
            </a:r>
            <a:endParaRPr lang="zh-CN" altLang="en-US" sz="6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630099" y="1889565"/>
            <a:ext cx="2931803" cy="887930"/>
            <a:chOff x="-155121" y="2146300"/>
            <a:chExt cx="2599871" cy="787400"/>
          </a:xfrm>
        </p:grpSpPr>
        <p:sp>
          <p:nvSpPr>
            <p:cNvPr id="4" name="椭圆 3"/>
            <p:cNvSpPr/>
            <p:nvPr/>
          </p:nvSpPr>
          <p:spPr>
            <a:xfrm>
              <a:off x="751115" y="21463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131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800" dirty="0">
                <a:solidFill>
                  <a:srgbClr val="0131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rot="16200000">
              <a:off x="2095500" y="2190751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rot="16200000">
              <a:off x="194129" y="21907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/>
        </p:nvSpPr>
        <p:spPr>
          <a:xfrm>
            <a:off x="5248910" y="4112260"/>
            <a:ext cx="2181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Who We Are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7B106-4E12-4179-A2E6-A0FEC0EF0601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26" name="直接箭头连接符 25"/>
          <p:cNvCxnSpPr/>
          <p:nvPr/>
        </p:nvCxnSpPr>
        <p:spPr>
          <a:xfrm flipV="1">
            <a:off x="5686235" y="1234928"/>
            <a:ext cx="0" cy="4937272"/>
          </a:xfrm>
          <a:prstGeom prst="straightConnector1">
            <a:avLst/>
          </a:prstGeom>
          <a:ln w="31750">
            <a:solidFill>
              <a:srgbClr val="003C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等腰三角形 26"/>
          <p:cNvSpPr/>
          <p:nvPr/>
        </p:nvSpPr>
        <p:spPr>
          <a:xfrm rot="5400000">
            <a:off x="5671074" y="1399531"/>
            <a:ext cx="219825" cy="189504"/>
          </a:xfrm>
          <a:prstGeom prst="triangle">
            <a:avLst/>
          </a:prstGeom>
          <a:solidFill>
            <a:srgbClr val="003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5962460" y="1309617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 立</a:t>
            </a:r>
            <a:endParaRPr lang="zh-CN" altLang="en-US" sz="16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962460" y="1720191"/>
            <a:ext cx="3916045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三安集团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月；泉州三安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2017</a:t>
            </a: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等腰三角形 31"/>
          <p:cNvSpPr/>
          <p:nvPr/>
        </p:nvSpPr>
        <p:spPr>
          <a:xfrm rot="5400000">
            <a:off x="5671074" y="2103692"/>
            <a:ext cx="219825" cy="189504"/>
          </a:xfrm>
          <a:prstGeom prst="triangle">
            <a:avLst/>
          </a:prstGeom>
          <a:solidFill>
            <a:srgbClr val="003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5962460" y="2058417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 员</a:t>
            </a:r>
            <a:endParaRPr lang="zh-CN" altLang="en-US" sz="16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962460" y="2465041"/>
            <a:ext cx="320929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集团员工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15000+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名，泉州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5000+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,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等腰三角形 44"/>
          <p:cNvSpPr/>
          <p:nvPr/>
        </p:nvSpPr>
        <p:spPr>
          <a:xfrm rot="5400000">
            <a:off x="5671074" y="2879305"/>
            <a:ext cx="219825" cy="189504"/>
          </a:xfrm>
          <a:prstGeom prst="triangle">
            <a:avLst/>
          </a:prstGeom>
          <a:solidFill>
            <a:srgbClr val="003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5962460" y="2777770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 市</a:t>
            </a:r>
            <a:endParaRPr lang="zh-CN" altLang="en-US" sz="16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962460" y="3168594"/>
            <a:ext cx="3167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- 2008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上交所上市，股票代码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600703</a:t>
            </a:r>
            <a:endParaRPr lang="zh-CN" altLang="en-US" sz="1400" dirty="0"/>
          </a:p>
        </p:txBody>
      </p:sp>
      <p:sp>
        <p:nvSpPr>
          <p:cNvPr id="48" name="等腰三角形 47"/>
          <p:cNvSpPr/>
          <p:nvPr/>
        </p:nvSpPr>
        <p:spPr>
          <a:xfrm rot="5400000">
            <a:off x="5675026" y="3577761"/>
            <a:ext cx="211922" cy="189504"/>
          </a:xfrm>
          <a:prstGeom prst="triangle">
            <a:avLst/>
          </a:prstGeom>
          <a:solidFill>
            <a:srgbClr val="003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5962460" y="348228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生产规模</a:t>
            </a:r>
            <a:endParaRPr lang="zh-CN" altLang="en-US" sz="16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962460" y="3901015"/>
            <a:ext cx="49856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MOCVD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外延生长机台，年产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万片晶圆芯片</a:t>
            </a:r>
            <a:endParaRPr lang="zh-CN" altLang="en-US" sz="1400" dirty="0"/>
          </a:p>
        </p:txBody>
      </p:sp>
      <p:sp>
        <p:nvSpPr>
          <p:cNvPr id="52" name="等腰三角形 51"/>
          <p:cNvSpPr/>
          <p:nvPr/>
        </p:nvSpPr>
        <p:spPr>
          <a:xfrm rot="5400000">
            <a:off x="5675026" y="4320073"/>
            <a:ext cx="211922" cy="189504"/>
          </a:xfrm>
          <a:prstGeom prst="triangle">
            <a:avLst/>
          </a:prstGeom>
          <a:solidFill>
            <a:srgbClr val="003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5962460" y="422459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主要业务</a:t>
            </a:r>
            <a:endParaRPr lang="zh-CN" altLang="en-US" sz="16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962460" y="4563150"/>
            <a:ext cx="57342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主要从事碳化硅、砷化镓、氮化镓、蓝宝石等半导体新材料、外延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、芯片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与器件的研发、生产与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销售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广泛应用于照明、显示、背光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Mini/Micro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、红外感测、植物照明、高铁、新能源汽车、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5G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智能移动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终端、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识别、云计算、通讯基站、光伏逆变器等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领域。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已形成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、微波射频、电力电子、光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技术四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大核心业务板块。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933898" y="1055534"/>
            <a:ext cx="32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885338" y="443257"/>
            <a:ext cx="289941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企业概况</a:t>
            </a:r>
            <a:endParaRPr lang="zh-CN" altLang="en-US" sz="2400" b="1" dirty="0" smtClean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7" name="图片 56" descr="三安光电logo-蓝.png"/>
          <p:cNvPicPr>
            <a:picLocks noChangeAspect="1"/>
          </p:cNvPicPr>
          <p:nvPr/>
        </p:nvPicPr>
        <p:blipFill>
          <a:blip r:embed="rId1" cstate="print"/>
          <a:srcRect r="70280"/>
          <a:stretch>
            <a:fillRect/>
          </a:stretch>
        </p:blipFill>
        <p:spPr>
          <a:xfrm>
            <a:off x="452827" y="413574"/>
            <a:ext cx="407765" cy="540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7" y="1419850"/>
            <a:ext cx="5010150" cy="45053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796780" y="1721485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厦门三安集成2014年5月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110980" y="2465070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厦门3500+名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324811" y="2174488"/>
            <a:ext cx="11537814" cy="4303348"/>
            <a:chOff x="-130804" y="1235673"/>
            <a:chExt cx="11927787" cy="4934467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-130804" y="1235673"/>
              <a:ext cx="11927787" cy="4934465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-130804" y="1235674"/>
              <a:ext cx="11927787" cy="4934466"/>
            </a:xfrm>
            <a:prstGeom prst="rect">
              <a:avLst/>
            </a:prstGeom>
            <a:solidFill>
              <a:srgbClr val="003CB4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397014" y="818192"/>
            <a:ext cx="114656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发改委批准的“国家高科技产业化示范工程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”企业</a:t>
            </a:r>
            <a:endParaRPr lang="en-US" altLang="zh-CN" sz="1400" b="1" dirty="0" smtClean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和信息化部认定的“国家技术创新示范企业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1400" b="1" dirty="0" smtClean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承担国家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863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、“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973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、“国家火炬计划“等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多项重大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</a:t>
            </a:r>
            <a:endParaRPr lang="en-US" altLang="zh-CN" sz="1400" b="1" dirty="0" smtClean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国家科学技术进步奖”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二等奖</a:t>
            </a:r>
            <a:r>
              <a:rPr lang="zh-CN" altLang="en-US" sz="1400" b="1" dirty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年、</a:t>
            </a:r>
            <a:r>
              <a:rPr lang="en-US" altLang="zh-CN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400" b="1" dirty="0" smtClean="0">
                <a:solidFill>
                  <a:srgbClr val="003C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年获得“国家科学技术进步奖”一等奖</a:t>
            </a:r>
            <a:endParaRPr lang="zh-CN" altLang="en-US" sz="1400" b="1" dirty="0">
              <a:solidFill>
                <a:srgbClr val="003C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446287" y="2401170"/>
            <a:ext cx="5125838" cy="3941924"/>
            <a:chOff x="446287" y="1789605"/>
            <a:chExt cx="5487788" cy="4220275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287" y="1789605"/>
              <a:ext cx="2625023" cy="1301964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>
            <a:xfrm>
              <a:off x="1089327" y="1903268"/>
              <a:ext cx="1338944" cy="1074637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9052" y="1789605"/>
              <a:ext cx="2625023" cy="1301964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/>
          </p:nvPicPr>
          <p:blipFill rotWithShape="1">
            <a:blip r:embed="rId4" cstate="email"/>
            <a:srcRect/>
            <a:stretch>
              <a:fillRect/>
            </a:stretch>
          </p:blipFill>
          <p:spPr>
            <a:xfrm>
              <a:off x="4085643" y="1903268"/>
              <a:ext cx="1071840" cy="1085036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287" y="3251827"/>
              <a:ext cx="2625023" cy="1301964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 rotWithShape="1">
            <a:blip r:embed="rId5" cstate="email"/>
            <a:srcRect/>
            <a:stretch>
              <a:fillRect/>
            </a:stretch>
          </p:blipFill>
          <p:spPr>
            <a:xfrm>
              <a:off x="1198093" y="3355888"/>
              <a:ext cx="1139712" cy="1084239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287" y="4707916"/>
              <a:ext cx="2625023" cy="1301964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6" cstate="email"/>
            <a:srcRect/>
            <a:stretch>
              <a:fillRect/>
            </a:stretch>
          </p:blipFill>
          <p:spPr>
            <a:xfrm>
              <a:off x="1089327" y="4758980"/>
              <a:ext cx="1338944" cy="1199833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9052" y="4707916"/>
              <a:ext cx="2625023" cy="1301964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7" cstate="email"/>
            <a:srcRect/>
            <a:stretch>
              <a:fillRect/>
            </a:stretch>
          </p:blipFill>
          <p:spPr>
            <a:xfrm>
              <a:off x="3821542" y="5034584"/>
              <a:ext cx="1586236" cy="623944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9052" y="3256037"/>
              <a:ext cx="2625023" cy="1301964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8" cstate="email"/>
            <a:srcRect/>
            <a:stretch>
              <a:fillRect/>
            </a:stretch>
          </p:blipFill>
          <p:spPr>
            <a:xfrm>
              <a:off x="4010025" y="3355888"/>
              <a:ext cx="1223658" cy="1133475"/>
            </a:xfrm>
            <a:prstGeom prst="rect">
              <a:avLst/>
            </a:prstGeom>
          </p:spPr>
        </p:pic>
      </p:grpSp>
      <p:pic>
        <p:nvPicPr>
          <p:cNvPr id="50" name="Picture 11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9715605" y="2416570"/>
            <a:ext cx="1852426" cy="254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5820921" y="2401170"/>
            <a:ext cx="1907668" cy="2535901"/>
          </a:xfrm>
          <a:prstGeom prst="rect">
            <a:avLst/>
          </a:prstGeom>
        </p:spPr>
      </p:pic>
      <p:pic>
        <p:nvPicPr>
          <p:cNvPr id="52" name="Picture 8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820921" y="5128589"/>
            <a:ext cx="1714285" cy="121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9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741015" y="5127002"/>
            <a:ext cx="1776282" cy="1216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9723107" y="5127002"/>
            <a:ext cx="1837423" cy="1216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388628"/>
            <a:ext cx="2743200" cy="365125"/>
          </a:xfrm>
          <a:prstGeom prst="rect">
            <a:avLst/>
          </a:prstGeom>
        </p:spPr>
        <p:txBody>
          <a:bodyPr/>
          <a:lstStyle/>
          <a:p>
            <a:fld id="{0F87B106-4E12-4179-A2E6-A0FEC0EF0601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627" y="2392838"/>
            <a:ext cx="1804632" cy="255268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7538182" y="2382928"/>
            <a:ext cx="2804681" cy="2962439"/>
            <a:chOff x="6703684" y="2095313"/>
            <a:chExt cx="2804681" cy="2962439"/>
          </a:xfrm>
        </p:grpSpPr>
        <p:sp>
          <p:nvSpPr>
            <p:cNvPr id="26" name="Shape 3506"/>
            <p:cNvSpPr/>
            <p:nvPr/>
          </p:nvSpPr>
          <p:spPr>
            <a:xfrm>
              <a:off x="6703684" y="2095313"/>
              <a:ext cx="2804681" cy="29624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806" y="114141"/>
                  </a:moveTo>
                  <a:lnTo>
                    <a:pt x="119806" y="114141"/>
                  </a:lnTo>
                  <a:cubicBezTo>
                    <a:pt x="88400" y="83527"/>
                    <a:pt x="88400" y="83527"/>
                    <a:pt x="88400" y="83527"/>
                  </a:cubicBezTo>
                  <a:cubicBezTo>
                    <a:pt x="96930" y="75212"/>
                    <a:pt x="102746" y="64062"/>
                    <a:pt x="102746" y="50267"/>
                  </a:cubicBezTo>
                  <a:cubicBezTo>
                    <a:pt x="102746" y="22299"/>
                    <a:pt x="79870" y="0"/>
                    <a:pt x="51373" y="0"/>
                  </a:cubicBezTo>
                  <a:cubicBezTo>
                    <a:pt x="22875" y="0"/>
                    <a:pt x="0" y="22299"/>
                    <a:pt x="0" y="50267"/>
                  </a:cubicBezTo>
                  <a:cubicBezTo>
                    <a:pt x="0" y="78047"/>
                    <a:pt x="22875" y="100157"/>
                    <a:pt x="51373" y="100157"/>
                  </a:cubicBezTo>
                  <a:cubicBezTo>
                    <a:pt x="62810" y="100157"/>
                    <a:pt x="74054" y="94677"/>
                    <a:pt x="82778" y="89196"/>
                  </a:cubicBezTo>
                  <a:cubicBezTo>
                    <a:pt x="114184" y="119811"/>
                    <a:pt x="114184" y="119811"/>
                    <a:pt x="114184" y="119811"/>
                  </a:cubicBezTo>
                  <a:cubicBezTo>
                    <a:pt x="116898" y="119811"/>
                    <a:pt x="116898" y="119811"/>
                    <a:pt x="119806" y="119811"/>
                  </a:cubicBezTo>
                  <a:cubicBezTo>
                    <a:pt x="119806" y="116976"/>
                    <a:pt x="119806" y="114141"/>
                    <a:pt x="119806" y="114141"/>
                  </a:cubicBezTo>
                  <a:close/>
                  <a:moveTo>
                    <a:pt x="51373" y="92031"/>
                  </a:moveTo>
                  <a:lnTo>
                    <a:pt x="51373" y="92031"/>
                  </a:lnTo>
                  <a:cubicBezTo>
                    <a:pt x="25589" y="92031"/>
                    <a:pt x="5621" y="72377"/>
                    <a:pt x="5621" y="50267"/>
                  </a:cubicBezTo>
                  <a:cubicBezTo>
                    <a:pt x="5621" y="27968"/>
                    <a:pt x="25589" y="8503"/>
                    <a:pt x="51373" y="8503"/>
                  </a:cubicBezTo>
                  <a:cubicBezTo>
                    <a:pt x="74054" y="8503"/>
                    <a:pt x="94216" y="27968"/>
                    <a:pt x="94216" y="50267"/>
                  </a:cubicBezTo>
                  <a:cubicBezTo>
                    <a:pt x="94216" y="72377"/>
                    <a:pt x="74054" y="92031"/>
                    <a:pt x="51373" y="92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470C5">
                    <a:tint val="66000"/>
                    <a:satMod val="160000"/>
                  </a:srgbClr>
                </a:gs>
                <a:gs pos="50000">
                  <a:srgbClr val="2470C5">
                    <a:tint val="44500"/>
                    <a:satMod val="160000"/>
                  </a:srgbClr>
                </a:gs>
                <a:gs pos="100000">
                  <a:srgbClr val="2470C5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lIns="45713" tIns="22850" rIns="45713" bIns="228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" t="11332" r="7448" b="26709"/>
            <a:stretch>
              <a:fillRect/>
            </a:stretch>
          </p:blipFill>
          <p:spPr>
            <a:xfrm>
              <a:off x="6703684" y="2123837"/>
              <a:ext cx="2398940" cy="24482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cxnSp>
        <p:nvCxnSpPr>
          <p:cNvPr id="35" name="直接连接符 34"/>
          <p:cNvCxnSpPr/>
          <p:nvPr/>
        </p:nvCxnSpPr>
        <p:spPr>
          <a:xfrm>
            <a:off x="1007410" y="836716"/>
            <a:ext cx="32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958850" y="362668"/>
            <a:ext cx="289941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荣誉资质</a:t>
            </a:r>
            <a:endParaRPr lang="zh-CN" altLang="en-US" sz="2400" b="1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7" name="图片 36" descr="三安光电logo-蓝.png"/>
          <p:cNvPicPr>
            <a:picLocks noChangeAspect="1"/>
          </p:cNvPicPr>
          <p:nvPr/>
        </p:nvPicPr>
        <p:blipFill>
          <a:blip r:embed="rId15" cstate="print"/>
          <a:srcRect r="70280"/>
          <a:stretch>
            <a:fillRect/>
          </a:stretch>
        </p:blipFill>
        <p:spPr>
          <a:xfrm>
            <a:off x="526339" y="332985"/>
            <a:ext cx="407765" cy="5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361951" y="1254640"/>
            <a:ext cx="11391900" cy="493329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520841" y="5499799"/>
            <a:ext cx="9086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三安拥有国家级研发平台和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CNAS/NVLAP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国际标准检测平台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96417" y="3640471"/>
            <a:ext cx="20971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国家级</a:t>
            </a:r>
            <a:endParaRPr lang="en-US" altLang="zh-CN" sz="24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</a:t>
            </a:r>
            <a:r>
              <a:rPr lang="zh-CN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技术中心</a:t>
            </a:r>
            <a:endParaRPr lang="zh-CN" altLang="en-US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082237" y="3667488"/>
            <a:ext cx="1771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博士后</a:t>
            </a:r>
            <a:endParaRPr lang="en-US" altLang="zh-CN" sz="24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科研工作站</a:t>
            </a:r>
            <a:endParaRPr lang="zh-CN" altLang="en-US" sz="24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789074" y="3667851"/>
            <a:ext cx="203132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D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国家知识产权</a:t>
            </a:r>
            <a:endParaRPr lang="en-US" altLang="zh-CN" sz="2400" b="1" dirty="0" smtClean="0">
              <a:solidFill>
                <a:srgbClr val="FFD9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FFD9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示范企业</a:t>
            </a:r>
            <a:endParaRPr lang="en-US" altLang="zh-CN" sz="2400" b="1" dirty="0" smtClean="0">
              <a:solidFill>
                <a:srgbClr val="FFD9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500855" y="3656042"/>
            <a:ext cx="17462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院士</a:t>
            </a:r>
            <a:endParaRPr lang="en-US" altLang="zh-CN" sz="24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科研工作站</a:t>
            </a:r>
            <a:endParaRPr lang="zh-CN" altLang="en-US" sz="2400" b="1" dirty="0">
              <a:solidFill>
                <a:schemeClr val="accent4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0F87B106-4E12-4179-A2E6-A0FEC0EF060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007410" y="986096"/>
            <a:ext cx="32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958850" y="373819"/>
            <a:ext cx="289941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研发人才</a:t>
            </a:r>
            <a:r>
              <a:rPr lang="en-US" altLang="zh-CN" sz="2400" b="1" dirty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r>
              <a:rPr lang="zh-CN" altLang="en-US" sz="2400" b="1" dirty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创新平台</a:t>
            </a:r>
            <a:endParaRPr lang="zh-CN" altLang="en-US" sz="2400" b="1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" name="图片 12" descr="三安光电logo-蓝.png"/>
          <p:cNvPicPr>
            <a:picLocks noChangeAspect="1"/>
          </p:cNvPicPr>
          <p:nvPr/>
        </p:nvPicPr>
        <p:blipFill>
          <a:blip r:embed="rId2" cstate="print"/>
          <a:srcRect r="70280"/>
          <a:stretch>
            <a:fillRect/>
          </a:stretch>
        </p:blipFill>
        <p:spPr>
          <a:xfrm>
            <a:off x="526339" y="344136"/>
            <a:ext cx="407765" cy="5400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284766" y="1879067"/>
            <a:ext cx="9916634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700+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   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外籍专家及博士                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3000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   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高工及硕士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284766" y="1341167"/>
            <a:ext cx="85281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公司拥有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的外籍专家、博士，高工、硕士，光电子专业本科等研发人才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众多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74680" y="2884214"/>
            <a:ext cx="4961360" cy="11068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“</a:t>
            </a:r>
            <a:r>
              <a:rPr lang="zh-CN" altLang="en-US" sz="6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芯”生活</a:t>
            </a:r>
            <a:endParaRPr lang="zh-CN" altLang="en-US" sz="6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630099" y="1889565"/>
            <a:ext cx="2931803" cy="887930"/>
            <a:chOff x="-155121" y="2146300"/>
            <a:chExt cx="2599871" cy="787400"/>
          </a:xfrm>
        </p:grpSpPr>
        <p:sp>
          <p:nvSpPr>
            <p:cNvPr id="4" name="椭圆 3"/>
            <p:cNvSpPr/>
            <p:nvPr/>
          </p:nvSpPr>
          <p:spPr>
            <a:xfrm>
              <a:off x="751115" y="2146300"/>
              <a:ext cx="787400" cy="787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>
                  <a:solidFill>
                    <a:srgbClr val="01317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800" dirty="0">
                <a:solidFill>
                  <a:srgbClr val="01317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 rot="16200000">
              <a:off x="2095500" y="2190751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 rot="16200000">
              <a:off x="194129" y="2190750"/>
              <a:ext cx="0" cy="698500"/>
            </a:xfrm>
            <a:prstGeom prst="line">
              <a:avLst/>
            </a:prstGeom>
            <a:ln>
              <a:solidFill>
                <a:schemeClr val="bg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/>
        </p:nvSpPr>
        <p:spPr>
          <a:xfrm>
            <a:off x="5082540" y="4069080"/>
            <a:ext cx="2285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We Are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8" y="125077"/>
            <a:ext cx="1783678" cy="6443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8"/>
          <p:cNvSpPr/>
          <p:nvPr/>
        </p:nvSpPr>
        <p:spPr>
          <a:xfrm>
            <a:off x="272725" y="229973"/>
            <a:ext cx="11616690" cy="6467475"/>
          </a:xfrm>
          <a:prstGeom prst="roundRect">
            <a:avLst>
              <a:gd name="adj" fmla="val 6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1007410" y="941492"/>
            <a:ext cx="32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C:/Users/Administrator/Desktop/三安宿舍.png三安宿舍"/>
          <p:cNvPicPr>
            <a:picLocks noChangeAspect="1"/>
          </p:cNvPicPr>
          <p:nvPr/>
        </p:nvPicPr>
        <p:blipFill>
          <a:blip r:embed="rId1"/>
          <a:srcRect t="24660" b="24660"/>
          <a:stretch>
            <a:fillRect/>
          </a:stretch>
        </p:blipFill>
        <p:spPr>
          <a:xfrm>
            <a:off x="1019122" y="1157605"/>
            <a:ext cx="3888000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 descr="C:\Users\BLessed\Desktop\WORK\素材图片\1249a415c660bb5b8ad39ce047cd89c.jpg1249a415c660bb5b8ad39ce047cd89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9122" y="3742055"/>
            <a:ext cx="3870252" cy="2631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8"/>
          <p:cNvSpPr txBox="1"/>
          <p:nvPr/>
        </p:nvSpPr>
        <p:spPr>
          <a:xfrm>
            <a:off x="4387850" y="4154604"/>
            <a:ext cx="3327400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配套齐全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独立卫浴</a:t>
            </a:r>
            <a:endParaRPr 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阳台</a:t>
            </a:r>
            <a:endParaRPr 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空调</a:t>
            </a:r>
            <a:endParaRPr 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洗衣机</a:t>
            </a:r>
            <a:endParaRPr kumimoji="0" lang="zh-CN" alt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8850" y="222885"/>
            <a:ext cx="289941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生活环境</a:t>
            </a:r>
            <a:r>
              <a:rPr lang="zh-CN" altLang="en-US" sz="24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 dirty="0" smtClean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食宿出行皆无忧</a:t>
            </a:r>
            <a:endParaRPr lang="zh-CN" altLang="en-US" sz="2800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 descr="C:\Users\BLessed\Desktop\WORK\素材图片\南安宿舍楼 (2).jpg南安宿舍楼 (2)"/>
          <p:cNvPicPr>
            <a:picLocks noChangeAspect="1"/>
          </p:cNvPicPr>
          <p:nvPr/>
        </p:nvPicPr>
        <p:blipFill>
          <a:blip r:embed="rId3" cstate="print">
            <a:lum bright="-4000" contrast="10000"/>
          </a:blip>
          <a:srcRect/>
          <a:stretch>
            <a:fillRect/>
          </a:stretch>
        </p:blipFill>
        <p:spPr>
          <a:xfrm>
            <a:off x="7097713" y="1076960"/>
            <a:ext cx="3888000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C:\Users\BLessed\Desktop\WORK\素材图片\微信图片_20230817220634.jpg微信图片_20230817220634"/>
          <p:cNvPicPr>
            <a:picLocks noChangeAspect="1"/>
          </p:cNvPicPr>
          <p:nvPr/>
        </p:nvPicPr>
        <p:blipFill>
          <a:blip r:embed="rId4" cstate="print">
            <a:lum bright="4000"/>
          </a:blip>
          <a:stretch>
            <a:fillRect/>
          </a:stretch>
        </p:blipFill>
        <p:spPr>
          <a:xfrm>
            <a:off x="7145080" y="3742055"/>
            <a:ext cx="3870250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58"/>
          <p:cNvSpPr txBox="1"/>
          <p:nvPr/>
        </p:nvSpPr>
        <p:spPr>
          <a:xfrm>
            <a:off x="4312795" y="1891665"/>
            <a:ext cx="332740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免费住宿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en-US" altLang="zh-CN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4-6</a:t>
            </a:r>
            <a:r>
              <a:rPr lang="zh-CN" altLang="en-US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人间</a:t>
            </a:r>
            <a:endParaRPr lang="zh-CN" altLang="en-US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(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厂区不同</a:t>
            </a:r>
            <a:r>
              <a:rPr lang="en-US" altLang="zh-CN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 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宿舍不同</a:t>
            </a:r>
            <a:r>
              <a:rPr lang="en-US" altLang="zh-CN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)</a:t>
            </a:r>
            <a:endParaRPr lang="en-US" alt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11" name="图片 10" descr="三安光电logo-蓝.png"/>
          <p:cNvPicPr>
            <a:picLocks noChangeAspect="1"/>
          </p:cNvPicPr>
          <p:nvPr/>
        </p:nvPicPr>
        <p:blipFill>
          <a:blip r:embed="rId5" cstate="print"/>
          <a:srcRect r="70280"/>
          <a:stretch>
            <a:fillRect/>
          </a:stretch>
        </p:blipFill>
        <p:spPr>
          <a:xfrm>
            <a:off x="526339" y="299532"/>
            <a:ext cx="407765" cy="5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animBg="1"/>
      <p:bldP spid="7" grpId="1" animBg="1"/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8"/>
          <p:cNvSpPr/>
          <p:nvPr/>
        </p:nvSpPr>
        <p:spPr>
          <a:xfrm>
            <a:off x="251460" y="192405"/>
            <a:ext cx="11616690" cy="6467475"/>
          </a:xfrm>
          <a:prstGeom prst="roundRect">
            <a:avLst>
              <a:gd name="adj" fmla="val 69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927076" y="909593"/>
            <a:ext cx="3276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C:\Users\BLessed\Desktop\WORK\素材图片\22a5af393cec8e743fe5a51585dda1a.jpg22a5af393cec8e743fe5a51585dda1a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213379" y="1298234"/>
            <a:ext cx="3633208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 descr="C:\Users\BLessed\Desktop\WORK\素材图片\311c423bc077cbd10dda7fbb31c7b59.jpg311c423bc077cbd10dda7fbb31c7b5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3380" y="3871852"/>
            <a:ext cx="360316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8"/>
          <p:cNvSpPr txBox="1"/>
          <p:nvPr/>
        </p:nvSpPr>
        <p:spPr>
          <a:xfrm>
            <a:off x="4292600" y="4220171"/>
            <a:ext cx="3327400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通勤班车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免费班车</a:t>
            </a:r>
            <a:endParaRPr 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出行无忧</a:t>
            </a:r>
            <a:endParaRPr lang="zh-CN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路线覆盖全</a:t>
            </a:r>
            <a:endParaRPr kumimoji="0" lang="zh-CN" alt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5350" y="184785"/>
            <a:ext cx="2899410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生活环境</a:t>
            </a:r>
            <a:r>
              <a:rPr lang="zh-CN" altLang="en-US" sz="24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 dirty="0" smtClean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dirty="0" smtClean="0">
                <a:gradFill>
                  <a:gsLst>
                    <a:gs pos="0">
                      <a:srgbClr val="28C0EF"/>
                    </a:gs>
                    <a:gs pos="70000">
                      <a:srgbClr val="4472C4"/>
                    </a:gs>
                  </a:gsLst>
                  <a:lin ang="2700000" scaled="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食宿出行皆无忧</a:t>
            </a:r>
            <a:endParaRPr lang="zh-CN" altLang="en-US" sz="2800" dirty="0">
              <a:gradFill>
                <a:gsLst>
                  <a:gs pos="0">
                    <a:srgbClr val="28C0EF"/>
                  </a:gs>
                  <a:gs pos="70000">
                    <a:srgbClr val="4472C4"/>
                  </a:gs>
                </a:gsLst>
                <a:lin ang="2700000" scaled="0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 descr="C:/Users/Administrator/Desktop/三安餐食.jpg三安餐食"/>
          <p:cNvPicPr>
            <a:picLocks noChangeAspect="1"/>
          </p:cNvPicPr>
          <p:nvPr/>
        </p:nvPicPr>
        <p:blipFill>
          <a:blip r:embed="rId3"/>
          <a:srcRect t="1879" b="1879"/>
          <a:stretch>
            <a:fillRect/>
          </a:stretch>
        </p:blipFill>
        <p:spPr>
          <a:xfrm>
            <a:off x="7184972" y="1297174"/>
            <a:ext cx="3632862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C:\Users\BLessed\Desktop\WORK\素材图片\d8af4c909fa88e6df8416c96035f945.jpgd8af4c909fa88e6df8416c96035f94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84973" y="3871852"/>
            <a:ext cx="3828425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58"/>
          <p:cNvSpPr txBox="1"/>
          <p:nvPr/>
        </p:nvSpPr>
        <p:spPr>
          <a:xfrm>
            <a:off x="4161790" y="1701165"/>
            <a:ext cx="3327400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2400" b="1" dirty="0" smtClean="0">
                <a:gradFill>
                  <a:gsLst>
                    <a:gs pos="0">
                      <a:srgbClr val="28C0EF"/>
                    </a:gs>
                    <a:gs pos="60000">
                      <a:srgbClr val="4472C4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食堂供应</a:t>
            </a:r>
            <a:endParaRPr lang="en-US" altLang="zh-CN" sz="2400" b="1" dirty="0" smtClean="0">
              <a:gradFill>
                <a:gsLst>
                  <a:gs pos="0">
                    <a:srgbClr val="28C0EF"/>
                  </a:gs>
                  <a:gs pos="60000">
                    <a:srgbClr val="4472C4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工作日餐补</a:t>
            </a:r>
            <a:endParaRPr lang="zh-CN" alt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菜品多样</a:t>
            </a:r>
            <a:endParaRPr kumimoji="0" lang="zh-CN" alt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defRPr/>
            </a:pPr>
            <a:r>
              <a:rPr kumimoji="0" lang="zh-CN" altLang="en-US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lt"/>
              </a:rPr>
              <a:t>设有生活服务部</a:t>
            </a:r>
            <a:endParaRPr kumimoji="0" lang="zh-CN" alt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11" name="图片 10" descr="三安光电logo-蓝.png"/>
          <p:cNvPicPr>
            <a:picLocks noChangeAspect="1"/>
          </p:cNvPicPr>
          <p:nvPr/>
        </p:nvPicPr>
        <p:blipFill>
          <a:blip r:embed="rId5" cstate="print"/>
          <a:srcRect r="70280"/>
          <a:stretch>
            <a:fillRect/>
          </a:stretch>
        </p:blipFill>
        <p:spPr>
          <a:xfrm>
            <a:off x="505073" y="278266"/>
            <a:ext cx="407765" cy="5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ldLvl="0" animBg="1"/>
      <p:bldP spid="7" grpId="1" animBg="1"/>
      <p:bldP spid="10" grpId="0" build="allAtOnce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COMMONDATA" val="eyJoZGlkIjoiOTcyOWJiODkyYzM3MGZjYTE4Yjc0ZGRjNDQ1Nzk4Mz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</Words>
  <Application>WPS 演示</Application>
  <PresentationFormat>自定义</PresentationFormat>
  <Paragraphs>152</Paragraphs>
  <Slides>25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等线</vt:lpstr>
      <vt:lpstr>黑体</vt:lpstr>
      <vt:lpstr>Lato</vt:lpstr>
      <vt:lpstr>Calibri</vt:lpstr>
      <vt:lpstr>Arial Unicode MS</vt:lpstr>
      <vt:lpstr>Calibri Light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康珊</dc:creator>
  <cp:lastModifiedBy>校企合作小苏</cp:lastModifiedBy>
  <cp:revision>359</cp:revision>
  <dcterms:created xsi:type="dcterms:W3CDTF">2024-09-03T01:17:00Z</dcterms:created>
  <dcterms:modified xsi:type="dcterms:W3CDTF">2025-09-11T02:17:33Z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DEE0259CEC0044BEBF2ACA826FFA827E_13</vt:lpwstr>
  </property>
  <property fmtid="{D5CDD505-2E9C-101B-9397-08002B2CF9AE}" pid="3" name="KSOProductBuildVer">
    <vt:lpwstr>2052-12.1.0.22529</vt:lpwstr>
  </property>
</Properties>
</file>